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268" r:id="rId2"/>
    <p:sldId id="269" r:id="rId3"/>
    <p:sldId id="271" r:id="rId4"/>
    <p:sldId id="262" r:id="rId5"/>
    <p:sldId id="272" r:id="rId6"/>
    <p:sldId id="278" r:id="rId7"/>
    <p:sldId id="288" r:id="rId8"/>
    <p:sldId id="289" r:id="rId9"/>
    <p:sldId id="290" r:id="rId10"/>
    <p:sldId id="291" r:id="rId11"/>
    <p:sldId id="274" r:id="rId12"/>
    <p:sldId id="276" r:id="rId13"/>
    <p:sldId id="257" r:id="rId14"/>
    <p:sldId id="280" r:id="rId15"/>
    <p:sldId id="279" r:id="rId16"/>
    <p:sldId id="275" r:id="rId17"/>
    <p:sldId id="277" r:id="rId18"/>
    <p:sldId id="273" r:id="rId19"/>
    <p:sldId id="281" r:id="rId20"/>
    <p:sldId id="282" r:id="rId21"/>
    <p:sldId id="286" r:id="rId22"/>
    <p:sldId id="293" r:id="rId23"/>
    <p:sldId id="294" r:id="rId24"/>
    <p:sldId id="303" r:id="rId25"/>
    <p:sldId id="304" r:id="rId26"/>
    <p:sldId id="295" r:id="rId27"/>
    <p:sldId id="284" r:id="rId28"/>
    <p:sldId id="305" r:id="rId29"/>
    <p:sldId id="298" r:id="rId30"/>
    <p:sldId id="283" r:id="rId31"/>
    <p:sldId id="301" r:id="rId32"/>
    <p:sldId id="302" r:id="rId33"/>
    <p:sldId id="300" r:id="rId34"/>
    <p:sldId id="299" r:id="rId35"/>
    <p:sldId id="287" r:id="rId36"/>
    <p:sldId id="29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E57"/>
    <a:srgbClr val="184259"/>
    <a:srgbClr val="9C4E4E"/>
    <a:srgbClr val="700000"/>
    <a:srgbClr val="5E200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52" autoAdjust="0"/>
  </p:normalViewPr>
  <p:slideViewPr>
    <p:cSldViewPr snapToGrid="0">
      <p:cViewPr varScale="1">
        <p:scale>
          <a:sx n="92" d="100"/>
          <a:sy n="92" d="100"/>
        </p:scale>
        <p:origin x="33" y="216"/>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BF7510-B9ED-40E0-8274-4F64AD62B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5E24B0-B97F-4932-93CD-4307D6181D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0AA17F-CB06-445B-ACD3-321E84E51A80}" type="datetimeFigureOut">
              <a:rPr lang="en-US" smtClean="0"/>
              <a:t>6/1/2026</a:t>
            </a:fld>
            <a:endParaRPr lang="en-US" dirty="0"/>
          </a:p>
        </p:txBody>
      </p:sp>
      <p:sp>
        <p:nvSpPr>
          <p:cNvPr id="4" name="Footer Placeholder 3">
            <a:extLst>
              <a:ext uri="{FF2B5EF4-FFF2-40B4-BE49-F238E27FC236}">
                <a16:creationId xmlns:a16="http://schemas.microsoft.com/office/drawing/2014/main" id="{7FC3A0DF-A8A7-4EF4-96E5-757FFFC2A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2BEC987-E8F6-4FD2-BFB2-04815BD1D2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078EF9-7F2B-4B20-A25C-9E80C16977B9}" type="slidenum">
              <a:rPr lang="en-US" smtClean="0"/>
              <a:t>‹#›</a:t>
            </a:fld>
            <a:endParaRPr lang="en-US" dirty="0"/>
          </a:p>
        </p:txBody>
      </p:sp>
    </p:spTree>
    <p:extLst>
      <p:ext uri="{BB962C8B-B14F-4D97-AF65-F5344CB8AC3E}">
        <p14:creationId xmlns:p14="http://schemas.microsoft.com/office/powerpoint/2010/main" val="250011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141C0-BF72-4A20-AFA7-D05563D549B7}" type="datetimeFigureOut">
              <a:rPr lang="en-US" smtClean="0"/>
              <a:t>6/1/2026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F9CF-D1E5-49FD-94F7-B246BB67E246}" type="slidenum">
              <a:rPr lang="en-US" smtClean="0"/>
              <a:t>‹#›</a:t>
            </a:fld>
            <a:endParaRPr lang="en-US" dirty="0"/>
          </a:p>
        </p:txBody>
      </p:sp>
    </p:spTree>
    <p:extLst>
      <p:ext uri="{BB962C8B-B14F-4D97-AF65-F5344CB8AC3E}">
        <p14:creationId xmlns:p14="http://schemas.microsoft.com/office/powerpoint/2010/main" val="16292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chor="ctr" anchorCtr="0">
            <a:normAutofit/>
          </a:bodyPr>
          <a:lstStyle>
            <a:lvl1pPr>
              <a:defRPr sz="3000"/>
            </a:lvl1pPr>
          </a:lstStyle>
          <a:p>
            <a:r>
              <a:rPr lang="en-US" noProof="0"/>
              <a:t>Click to edit Master title style</a:t>
            </a:r>
          </a:p>
        </p:txBody>
      </p:sp>
      <p:sp>
        <p:nvSpPr>
          <p:cNvPr id="3" name="Content Placeholder 2"/>
          <p:cNvSpPr>
            <a:spLocks noGrp="1"/>
          </p:cNvSpPr>
          <p:nvPr>
            <p:ph idx="1"/>
          </p:nvPr>
        </p:nvSpPr>
        <p:spPr>
          <a:xfrm>
            <a:off x="685801" y="1869601"/>
            <a:ext cx="10840914" cy="3921600"/>
          </a:xfrm>
        </p:spPr>
        <p:txBody>
          <a:bodyPr anchor="t"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8" name="Straight Connector 7">
            <a:extLst>
              <a:ext uri="{FF2B5EF4-FFF2-40B4-BE49-F238E27FC236}">
                <a16:creationId xmlns:a16="http://schemas.microsoft.com/office/drawing/2014/main" id="{328F7C25-BFB6-430F-87B6-7D0D2C7493D6}"/>
              </a:ext>
              <a:ext uri="{C183D7F6-B498-43B3-948B-1728B52AA6E4}">
                <adec:decorative xmlns:adec="http://schemas.microsoft.com/office/drawing/2017/decorative" val="1"/>
              </a:ext>
            </a:extLst>
          </p:cNvPr>
          <p:cNvCxnSpPr>
            <a:cxnSpLocks/>
          </p:cNvCxnSpPr>
          <p:nvPr userDrawn="1"/>
        </p:nvCxnSpPr>
        <p:spPr>
          <a:xfrm rot="16200000">
            <a:off x="-185517" y="122343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026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hasCustomPrompt="1"/>
          </p:nvPr>
        </p:nvSpPr>
        <p:spPr>
          <a:xfrm>
            <a:off x="685801" y="609601"/>
            <a:ext cx="10840913" cy="3124199"/>
          </a:xfrm>
        </p:spPr>
        <p:txBody>
          <a:bodyPr anchor="ctr">
            <a:normAutofit/>
          </a:bodyPr>
          <a:lstStyle>
            <a:lvl1pPr algn="l">
              <a:defRPr sz="3000" b="0" cap="none"/>
            </a:lvl1pPr>
          </a:lstStyle>
          <a:p>
            <a:r>
              <a:rPr lang="en-US" noProof="0"/>
              <a:t>CLICK TO EDIT MASTER TITLE STYLE</a:t>
            </a:r>
          </a:p>
        </p:txBody>
      </p:sp>
      <p:sp>
        <p:nvSpPr>
          <p:cNvPr id="3" name="Text Placeholder 2"/>
          <p:cNvSpPr>
            <a:spLocks noGrp="1"/>
          </p:cNvSpPr>
          <p:nvPr>
            <p:ph type="body" idx="1"/>
          </p:nvPr>
        </p:nvSpPr>
        <p:spPr>
          <a:xfrm>
            <a:off x="685800" y="3733800"/>
            <a:ext cx="10840914" cy="205740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8332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ormAutofit/>
          </a:bodyPr>
          <a:lstStyle>
            <a:lvl1pPr>
              <a:defRPr sz="3000"/>
            </a:lvl1pPr>
          </a:lstStyle>
          <a:p>
            <a:r>
              <a:rPr lang="en-US" noProof="0"/>
              <a:t>Click to edit Master title style</a:t>
            </a:r>
          </a:p>
        </p:txBody>
      </p:sp>
      <p:sp>
        <p:nvSpPr>
          <p:cNvPr id="3" name="Date Placeholder 2"/>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15106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p:txBody>
      </p:sp>
      <p:sp>
        <p:nvSpPr>
          <p:cNvPr id="4" name="Slide Number Placeholder 3"/>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245370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1786"/>
            <a:ext cx="12188825" cy="6856214"/>
          </a:xfrm>
          <a:prstGeom prst="rect">
            <a:avLst/>
          </a:prstGeom>
        </p:spPr>
      </p:pic>
      <p:sp>
        <p:nvSpPr>
          <p:cNvPr id="2" name="Title 1"/>
          <p:cNvSpPr>
            <a:spLocks noGrp="1"/>
          </p:cNvSpPr>
          <p:nvPr>
            <p:ph type="ctrTitle"/>
          </p:nvPr>
        </p:nvSpPr>
        <p:spPr>
          <a:xfrm>
            <a:off x="2476500" y="2716272"/>
            <a:ext cx="8683625" cy="2421464"/>
          </a:xfrm>
        </p:spPr>
        <p:txBody>
          <a:bodyPr anchor="b">
            <a:normAutofit/>
          </a:bodyPr>
          <a:lstStyle>
            <a:lvl1pPr algn="r">
              <a:defRPr sz="4800">
                <a:effectLst/>
              </a:defRPr>
            </a:lvl1pPr>
          </a:lstStyle>
          <a:p>
            <a:r>
              <a:rPr lang="en-US" noProof="0"/>
              <a:t>Click to edit Master title style</a:t>
            </a:r>
          </a:p>
        </p:txBody>
      </p:sp>
      <p:sp>
        <p:nvSpPr>
          <p:cNvPr id="3" name="Subtitle 2"/>
          <p:cNvSpPr>
            <a:spLocks noGrp="1"/>
          </p:cNvSpPr>
          <p:nvPr>
            <p:ph type="subTitle" idx="1"/>
          </p:nvPr>
        </p:nvSpPr>
        <p:spPr>
          <a:xfrm>
            <a:off x="2476500" y="5137736"/>
            <a:ext cx="8683625" cy="732840"/>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984B7D2A-0DF8-424B-9572-B79AEBB2D9DC}" type="datetimeFigureOut">
              <a:rPr lang="en-US" noProof="0" smtClean="0"/>
              <a:t>6/1/2026</a:t>
            </a:fld>
            <a:endParaRPr lang="en-US" noProof="0" dirty="0"/>
          </a:p>
        </p:txBody>
      </p:sp>
      <p:sp>
        <p:nvSpPr>
          <p:cNvPr id="5" name="Footer Placeholder 4"/>
          <p:cNvSpPr>
            <a:spLocks noGrp="1"/>
          </p:cNvSpPr>
          <p:nvPr>
            <p:ph type="ftr" sz="quarter" idx="11"/>
          </p:nvPr>
        </p:nvSpPr>
        <p:spPr>
          <a:xfrm>
            <a:off x="3962399" y="5870575"/>
            <a:ext cx="4893958" cy="377825"/>
          </a:xfrm>
        </p:spPr>
        <p:txBody>
          <a:bodyPr/>
          <a:lstStyle/>
          <a:p>
            <a:r>
              <a:rPr lang="en-US" noProof="0" dirty="0"/>
              <a:t>Add a Footer</a:t>
            </a:r>
          </a:p>
        </p:txBody>
      </p:sp>
      <p:sp>
        <p:nvSpPr>
          <p:cNvPr id="6" name="Slide Number Placeholder 5"/>
          <p:cNvSpPr>
            <a:spLocks noGrp="1"/>
          </p:cNvSpPr>
          <p:nvPr>
            <p:ph type="sldNum" sz="quarter" idx="12"/>
          </p:nvPr>
        </p:nvSpPr>
        <p:spPr>
          <a:xfrm>
            <a:off x="10608958" y="5870575"/>
            <a:ext cx="551167" cy="377825"/>
          </a:xfrm>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406293711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552450" y="1874308"/>
            <a:ext cx="3814235" cy="1260000"/>
          </a:xfrm>
        </p:spPr>
        <p:txBody>
          <a:bodyPr anchor="ctr" anchorCtr="0">
            <a:noAutofit/>
          </a:bodyPr>
          <a:lstStyle>
            <a:lvl1pPr algn="r">
              <a:defRPr sz="3000" b="0"/>
            </a:lvl1pPr>
          </a:lstStyle>
          <a:p>
            <a:r>
              <a:rPr lang="en-US" noProof="0"/>
              <a:t>Click to edit Master title style</a:t>
            </a:r>
          </a:p>
        </p:txBody>
      </p:sp>
      <p:sp>
        <p:nvSpPr>
          <p:cNvPr id="3" name="Content Placeholder 2"/>
          <p:cNvSpPr>
            <a:spLocks noGrp="1"/>
          </p:cNvSpPr>
          <p:nvPr>
            <p:ph idx="1"/>
          </p:nvPr>
        </p:nvSpPr>
        <p:spPr>
          <a:xfrm>
            <a:off x="4648200" y="0"/>
            <a:ext cx="7543800" cy="6856214"/>
          </a:xfrm>
        </p:spPr>
        <p:txBody>
          <a:bodyPr anchor="ct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552450" y="3134308"/>
            <a:ext cx="3814235" cy="2016600"/>
          </a:xfrm>
        </p:spPr>
        <p:txBody>
          <a:bodyPr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200633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escription and Conent">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840914" cy="1260000"/>
          </a:xfrm>
        </p:spPr>
        <p:txBody>
          <a:bodyPr anchor="ctr" anchorCtr="0">
            <a:normAutofit/>
          </a:bodyPr>
          <a:lstStyle>
            <a:lvl1pPr>
              <a:defRPr sz="3000"/>
            </a:lvl1pPr>
          </a:lstStyle>
          <a:p>
            <a:r>
              <a:rPr lang="en-US" noProof="0"/>
              <a:t>Click to edit Master title style</a:t>
            </a:r>
          </a:p>
        </p:txBody>
      </p:sp>
      <p:sp>
        <p:nvSpPr>
          <p:cNvPr id="3" name="Text Placeholder 2"/>
          <p:cNvSpPr>
            <a:spLocks noGrp="1"/>
          </p:cNvSpPr>
          <p:nvPr>
            <p:ph type="body" idx="1"/>
          </p:nvPr>
        </p:nvSpPr>
        <p:spPr>
          <a:xfrm>
            <a:off x="685799" y="1881824"/>
            <a:ext cx="10840914" cy="1032826"/>
          </a:xfrm>
        </p:spPr>
        <p:txBody>
          <a:bodyPr anchor="t" anchorCtr="0">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6" name="Text Placeholder 5">
            <a:extLst>
              <a:ext uri="{FF2B5EF4-FFF2-40B4-BE49-F238E27FC236}">
                <a16:creationId xmlns:a16="http://schemas.microsoft.com/office/drawing/2014/main" id="{B47DAE59-9D63-4159-8F3E-560C31F19A89}"/>
              </a:ext>
            </a:extLst>
          </p:cNvPr>
          <p:cNvSpPr>
            <a:spLocks noGrp="1"/>
          </p:cNvSpPr>
          <p:nvPr>
            <p:ph type="body" sz="quarter" idx="14"/>
          </p:nvPr>
        </p:nvSpPr>
        <p:spPr>
          <a:xfrm>
            <a:off x="1216192"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dirty="0"/>
          </a:p>
        </p:txBody>
      </p:sp>
      <p:sp>
        <p:nvSpPr>
          <p:cNvPr id="12" name="Text Placeholder 2">
            <a:extLst>
              <a:ext uri="{FF2B5EF4-FFF2-40B4-BE49-F238E27FC236}">
                <a16:creationId xmlns:a16="http://schemas.microsoft.com/office/drawing/2014/main" id="{4249143D-80A5-4E4C-BBFD-F253500CE226}"/>
              </a:ext>
            </a:extLst>
          </p:cNvPr>
          <p:cNvSpPr>
            <a:spLocks noGrp="1"/>
          </p:cNvSpPr>
          <p:nvPr>
            <p:ph type="body" idx="13"/>
          </p:nvPr>
        </p:nvSpPr>
        <p:spPr>
          <a:xfrm>
            <a:off x="685799" y="2914650"/>
            <a:ext cx="10840914" cy="502126"/>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Text Placeholder 5">
            <a:extLst>
              <a:ext uri="{FF2B5EF4-FFF2-40B4-BE49-F238E27FC236}">
                <a16:creationId xmlns:a16="http://schemas.microsoft.com/office/drawing/2014/main" id="{B06123F0-984B-4EF8-9945-3621C401B7AD}"/>
              </a:ext>
            </a:extLst>
          </p:cNvPr>
          <p:cNvSpPr>
            <a:spLocks noGrp="1"/>
          </p:cNvSpPr>
          <p:nvPr>
            <p:ph type="body" sz="quarter" idx="17"/>
          </p:nvPr>
        </p:nvSpPr>
        <p:spPr>
          <a:xfrm>
            <a:off x="7465366"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21" name="Text Placeholder 5">
            <a:extLst>
              <a:ext uri="{FF2B5EF4-FFF2-40B4-BE49-F238E27FC236}">
                <a16:creationId xmlns:a16="http://schemas.microsoft.com/office/drawing/2014/main" id="{A669C074-A9BE-4B07-ACEE-3B34AAC8B9E7}"/>
              </a:ext>
            </a:extLst>
          </p:cNvPr>
          <p:cNvSpPr>
            <a:spLocks noGrp="1"/>
          </p:cNvSpPr>
          <p:nvPr>
            <p:ph type="body" sz="quarter" idx="18"/>
          </p:nvPr>
        </p:nvSpPr>
        <p:spPr>
          <a:xfrm>
            <a:off x="9548424"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19" name="Text Placeholder 5">
            <a:extLst>
              <a:ext uri="{FF2B5EF4-FFF2-40B4-BE49-F238E27FC236}">
                <a16:creationId xmlns:a16="http://schemas.microsoft.com/office/drawing/2014/main" id="{84A40D78-D6DD-41A7-A132-9D48DF8649A9}"/>
              </a:ext>
            </a:extLst>
          </p:cNvPr>
          <p:cNvSpPr>
            <a:spLocks noGrp="1"/>
          </p:cNvSpPr>
          <p:nvPr>
            <p:ph type="body" sz="quarter" idx="16"/>
          </p:nvPr>
        </p:nvSpPr>
        <p:spPr>
          <a:xfrm>
            <a:off x="5382308"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18" name="Text Placeholder 5">
            <a:extLst>
              <a:ext uri="{FF2B5EF4-FFF2-40B4-BE49-F238E27FC236}">
                <a16:creationId xmlns:a16="http://schemas.microsoft.com/office/drawing/2014/main" id="{4A9CFAA7-850F-4C92-A9BE-56452E5CA04D}"/>
              </a:ext>
            </a:extLst>
          </p:cNvPr>
          <p:cNvSpPr>
            <a:spLocks noGrp="1"/>
          </p:cNvSpPr>
          <p:nvPr>
            <p:ph type="body" sz="quarter" idx="15"/>
          </p:nvPr>
        </p:nvSpPr>
        <p:spPr>
          <a:xfrm>
            <a:off x="3299250"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cxnSp>
        <p:nvCxnSpPr>
          <p:cNvPr id="14" name="Straight Connector 13">
            <a:extLst>
              <a:ext uri="{FF2B5EF4-FFF2-40B4-BE49-F238E27FC236}">
                <a16:creationId xmlns:a16="http://schemas.microsoft.com/office/drawing/2014/main" id="{CC5A0CF1-9FE7-4149-97DC-5221639144C8}"/>
              </a:ext>
              <a:ext uri="{C183D7F6-B498-43B3-948B-1728B52AA6E4}">
                <adec:decorative xmlns:adec="http://schemas.microsoft.com/office/drawing/2017/decorative" val="1"/>
              </a:ext>
            </a:extLst>
          </p:cNvPr>
          <p:cNvCxnSpPr>
            <a:cxnSpLocks/>
          </p:cNvCxnSpPr>
          <p:nvPr userDrawn="1"/>
        </p:nvCxnSpPr>
        <p:spPr>
          <a:xfrm rot="16200000">
            <a:off x="-185517" y="124248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9363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1457326" y="995967"/>
            <a:ext cx="6238874" cy="1260000"/>
          </a:xfrm>
        </p:spPr>
        <p:txBody>
          <a:bodyPr anchor="ctr" anchorCtr="0">
            <a:noAutofit/>
          </a:bodyPr>
          <a:lstStyle>
            <a:lvl1pPr algn="r">
              <a:defRPr sz="3000" b="0"/>
            </a:lvl1pPr>
          </a:lstStyle>
          <a:p>
            <a:r>
              <a:rPr lang="en-US" noProof="0"/>
              <a:t>Click to edit Master title style</a:t>
            </a:r>
          </a:p>
        </p:txBody>
      </p:sp>
      <p:sp>
        <p:nvSpPr>
          <p:cNvPr id="14" name="Picture Placeholder 2"/>
          <p:cNvSpPr>
            <a:spLocks noGrp="1" noChangeAspect="1"/>
          </p:cNvSpPr>
          <p:nvPr>
            <p:ph type="pic" idx="1"/>
          </p:nvPr>
        </p:nvSpPr>
        <p:spPr bwMode="blackGray">
          <a:xfrm>
            <a:off x="8014200" y="995968"/>
            <a:ext cx="3492000" cy="4866064"/>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085849" y="2255967"/>
            <a:ext cx="6610351" cy="3476618"/>
          </a:xfrm>
        </p:spPr>
        <p:txBody>
          <a:bodyPr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96938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Righ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6657974" y="995968"/>
            <a:ext cx="4848225" cy="1260000"/>
          </a:xfrm>
        </p:spPr>
        <p:txBody>
          <a:bodyPr anchor="ctr" anchorCtr="0">
            <a:normAutofit/>
          </a:bodyPr>
          <a:lstStyle>
            <a:lvl1pPr algn="l">
              <a:defRPr sz="3000" b="0"/>
            </a:lvl1pPr>
          </a:lstStyle>
          <a:p>
            <a:r>
              <a:rPr lang="en-US" noProof="0"/>
              <a:t>Click to edit Master title style</a:t>
            </a:r>
          </a:p>
        </p:txBody>
      </p:sp>
      <p:sp>
        <p:nvSpPr>
          <p:cNvPr id="14" name="Picture Placeholder 2"/>
          <p:cNvSpPr>
            <a:spLocks noGrp="1" noChangeAspect="1"/>
          </p:cNvSpPr>
          <p:nvPr>
            <p:ph type="pic" idx="1"/>
          </p:nvPr>
        </p:nvSpPr>
        <p:spPr bwMode="blackGray">
          <a:xfrm>
            <a:off x="727574" y="914400"/>
            <a:ext cx="5749425" cy="4818185"/>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6657974" y="2255968"/>
            <a:ext cx="4848225" cy="3476617"/>
          </a:xfrm>
        </p:spPr>
        <p:txBody>
          <a:bodyPr anchor="t">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83295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bwMode="white">
          <a:xfrm>
            <a:off x="10571243"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noProof="0" dirty="0">
                <a:solidFill>
                  <a:schemeClr val="tx1"/>
                </a:solidFill>
                <a:effectLst/>
              </a:rPr>
              <a:t>”</a:t>
            </a:r>
          </a:p>
        </p:txBody>
      </p:sp>
      <p:sp>
        <p:nvSpPr>
          <p:cNvPr id="11" name="TextBox 10"/>
          <p:cNvSpPr txBox="1"/>
          <p:nvPr/>
        </p:nvSpPr>
        <p:spPr bwMode="white">
          <a:xfrm>
            <a:off x="100262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noProof="0" dirty="0">
                <a:solidFill>
                  <a:schemeClr val="tx1"/>
                </a:solidFill>
                <a:effectLst/>
              </a:rPr>
              <a:t>“</a:t>
            </a:r>
          </a:p>
        </p:txBody>
      </p:sp>
      <p:sp>
        <p:nvSpPr>
          <p:cNvPr id="2" name="Title 1"/>
          <p:cNvSpPr>
            <a:spLocks noGrp="1"/>
          </p:cNvSpPr>
          <p:nvPr>
            <p:ph type="title" hasCustomPrompt="1"/>
          </p:nvPr>
        </p:nvSpPr>
        <p:spPr>
          <a:xfrm>
            <a:off x="1320801" y="609601"/>
            <a:ext cx="9550399" cy="2743199"/>
          </a:xfrm>
        </p:spPr>
        <p:txBody>
          <a:bodyPr anchor="ctr">
            <a:normAutofit/>
          </a:bodyPr>
          <a:lstStyle>
            <a:lvl1pPr algn="ctr">
              <a:defRPr sz="3000" b="0" i="1" cap="none">
                <a:solidFill>
                  <a:schemeClr val="tx1"/>
                </a:solidFill>
              </a:defRPr>
            </a:lvl1pPr>
          </a:lstStyle>
          <a:p>
            <a:r>
              <a:rPr lang="en-US" noProof="0"/>
              <a:t>CLICK TO EDIT MASTER TITLE STYLE</a:t>
            </a:r>
          </a:p>
        </p:txBody>
      </p:sp>
      <p:sp>
        <p:nvSpPr>
          <p:cNvPr id="10" name="Text Placeholder 9"/>
          <p:cNvSpPr>
            <a:spLocks noGrp="1"/>
          </p:cNvSpPr>
          <p:nvPr>
            <p:ph type="body" sz="quarter" idx="13"/>
          </p:nvPr>
        </p:nvSpPr>
        <p:spPr>
          <a:xfrm>
            <a:off x="1426408" y="3352800"/>
            <a:ext cx="9339184" cy="381000"/>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7" name="Rectangle: Rounded Corners 6">
            <a:extLst>
              <a:ext uri="{FF2B5EF4-FFF2-40B4-BE49-F238E27FC236}">
                <a16:creationId xmlns:a16="http://schemas.microsoft.com/office/drawing/2014/main" id="{1AD7857E-8E0E-4AC1-ABDC-E42462C788DE}"/>
              </a:ext>
            </a:extLst>
          </p:cNvPr>
          <p:cNvSpPr/>
          <p:nvPr userDrawn="1"/>
        </p:nvSpPr>
        <p:spPr>
          <a:xfrm>
            <a:off x="1750844" y="3962401"/>
            <a:ext cx="8690313" cy="1908173"/>
          </a:xfrm>
          <a:prstGeom prst="roundRect">
            <a:avLst>
              <a:gd name="adj" fmla="val 6552"/>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p:cNvSpPr>
            <a:spLocks noGrp="1"/>
          </p:cNvSpPr>
          <p:nvPr>
            <p:ph type="body" idx="1"/>
          </p:nvPr>
        </p:nvSpPr>
        <p:spPr>
          <a:xfrm>
            <a:off x="1857375" y="4021138"/>
            <a:ext cx="8486775" cy="1760537"/>
          </a:xfrm>
        </p:spPr>
        <p:txBody>
          <a:bodyPr anchor="ctr">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1153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599"/>
            <a:ext cx="10840914" cy="1260000"/>
          </a:xfrm>
        </p:spPr>
        <p:txBody>
          <a:bodyPr>
            <a:normAutofit/>
          </a:bodyPr>
          <a:lstStyle>
            <a:lvl1pPr>
              <a:defRPr sz="3000"/>
            </a:lvl1pPr>
          </a:lstStyle>
          <a:p>
            <a:r>
              <a:rPr lang="en-US" noProof="0"/>
              <a:t>Click to edit Master title style</a:t>
            </a:r>
          </a:p>
        </p:txBody>
      </p:sp>
      <p:sp>
        <p:nvSpPr>
          <p:cNvPr id="3" name="Text Placeholder 2"/>
          <p:cNvSpPr>
            <a:spLocks noGrp="1"/>
          </p:cNvSpPr>
          <p:nvPr>
            <p:ph type="body" idx="1"/>
          </p:nvPr>
        </p:nvSpPr>
        <p:spPr>
          <a:xfrm>
            <a:off x="685799" y="1869599"/>
            <a:ext cx="5202071" cy="916228"/>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85800" y="2870201"/>
            <a:ext cx="5202071" cy="2916000"/>
          </a:xfrm>
          <a:prstGeom prst="roundRect">
            <a:avLst>
              <a:gd name="adj" fmla="val 2496"/>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98270" y="1869599"/>
            <a:ext cx="5228444" cy="916228"/>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98270" y="2870201"/>
            <a:ext cx="5202071" cy="2916000"/>
          </a:xfrm>
          <a:prstGeom prst="roundRect">
            <a:avLst>
              <a:gd name="adj" fmla="val 2798"/>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12" name="Straight Connector 11">
            <a:extLst>
              <a:ext uri="{FF2B5EF4-FFF2-40B4-BE49-F238E27FC236}">
                <a16:creationId xmlns:a16="http://schemas.microsoft.com/office/drawing/2014/main" id="{8031B0A9-3E16-4C5B-A6CE-045BCB91A008}"/>
              </a:ext>
              <a:ext uri="{C183D7F6-B498-43B3-948B-1728B52AA6E4}">
                <adec:decorative xmlns:adec="http://schemas.microsoft.com/office/drawing/2017/decorative" val="1"/>
              </a:ext>
            </a:extLst>
          </p:cNvPr>
          <p:cNvCxnSpPr>
            <a:cxnSpLocks/>
          </p:cNvCxnSpPr>
          <p:nvPr userDrawn="1"/>
        </p:nvCxnSpPr>
        <p:spPr>
          <a:xfrm flipV="1">
            <a:off x="57150" y="93976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696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ormAutofit/>
          </a:bodyPr>
          <a:lstStyle>
            <a:lvl1pPr>
              <a:defRPr sz="3000"/>
            </a:lvl1pPr>
          </a:lstStyle>
          <a:p>
            <a:r>
              <a:rPr lang="en-US" noProof="0"/>
              <a:t>Click to edit Master title style</a:t>
            </a:r>
          </a:p>
        </p:txBody>
      </p:sp>
      <p:sp>
        <p:nvSpPr>
          <p:cNvPr id="9" name="Rectangle: Rounded Corners 8">
            <a:extLst>
              <a:ext uri="{FF2B5EF4-FFF2-40B4-BE49-F238E27FC236}">
                <a16:creationId xmlns:a16="http://schemas.microsoft.com/office/drawing/2014/main" id="{E44449DE-635B-4B23-9B8B-C95A5B8764DB}"/>
              </a:ext>
            </a:extLst>
          </p:cNvPr>
          <p:cNvSpPr/>
          <p:nvPr userDrawn="1"/>
        </p:nvSpPr>
        <p:spPr>
          <a:xfrm>
            <a:off x="663356" y="1790228"/>
            <a:ext cx="10863358" cy="4080348"/>
          </a:xfrm>
          <a:prstGeom prst="roundRect">
            <a:avLst>
              <a:gd name="adj" fmla="val 2634"/>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p:cNvSpPr>
            <a:spLocks noGrp="1"/>
          </p:cNvSpPr>
          <p:nvPr>
            <p:ph sz="half" idx="1"/>
          </p:nvPr>
        </p:nvSpPr>
        <p:spPr>
          <a:xfrm>
            <a:off x="685802" y="1869600"/>
            <a:ext cx="5040000" cy="3921601"/>
          </a:xfrm>
          <a:prstGeom prst="roundRect">
            <a:avLst>
              <a:gd name="adj" fmla="val 1970"/>
            </a:avLst>
          </a:prstGeom>
          <a:ln w="28575">
            <a:noFill/>
          </a:ln>
          <a:effectLst/>
        </p:spPr>
        <p:txBody>
          <a:bodyPr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488644" y="1869601"/>
            <a:ext cx="5040000" cy="3921600"/>
          </a:xfrm>
          <a:prstGeom prst="roundRect">
            <a:avLst>
              <a:gd name="adj" fmla="val 2211"/>
            </a:avLst>
          </a:prstGeom>
          <a:ln w="28575">
            <a:noFill/>
          </a:ln>
          <a:effectLst/>
        </p:spPr>
        <p:txBody>
          <a:bodyPr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984B7D2A-0DF8-424B-9572-B79AEBB2D9DC}" type="datetimeFigureOut">
              <a:rPr lang="en-US" noProof="0" smtClean="0"/>
              <a:t>6/1/2026</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10" name="Straight Connector 9">
            <a:extLst>
              <a:ext uri="{FF2B5EF4-FFF2-40B4-BE49-F238E27FC236}">
                <a16:creationId xmlns:a16="http://schemas.microsoft.com/office/drawing/2014/main" id="{E8539E0A-8009-4A6E-A7A1-5AEFA52206C3}"/>
              </a:ext>
              <a:ext uri="{C183D7F6-B498-43B3-948B-1728B52AA6E4}">
                <adec:decorative xmlns:adec="http://schemas.microsoft.com/office/drawing/2017/decorative" val="1"/>
              </a:ext>
            </a:extLst>
          </p:cNvPr>
          <p:cNvCxnSpPr>
            <a:cxnSpLocks/>
          </p:cNvCxnSpPr>
          <p:nvPr userDrawn="1"/>
        </p:nvCxnSpPr>
        <p:spPr>
          <a:xfrm flipV="1">
            <a:off x="57150" y="99691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235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85801" y="609600"/>
            <a:ext cx="10840914" cy="1456267"/>
          </a:xfrm>
          <a:prstGeom prst="rect">
            <a:avLst/>
          </a:prstGeom>
          <a:effectLst/>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bwMode="white">
          <a:xfrm>
            <a:off x="685801" y="2142067"/>
            <a:ext cx="10840914" cy="3649133"/>
          </a:xfrm>
          <a:prstGeom prst="rect">
            <a:avLst/>
          </a:prstGeom>
        </p:spPr>
        <p:txBody>
          <a:bodyPr vert="horz" lIns="91440" tIns="45720" rIns="91440" bIns="45720" rtlCol="0" anchor="ct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4B7D2A-0DF8-424B-9572-B79AEBB2D9DC}" type="datetimeFigureOut">
              <a:rPr lang="en-US" noProof="0" smtClean="0"/>
              <a:t>6/1/2026</a:t>
            </a:fld>
            <a:endParaRPr lang="en-US" noProof="0"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noProof="0" dirty="0"/>
              <a:t>Add a Footer</a:t>
            </a:r>
          </a:p>
        </p:txBody>
      </p:sp>
      <p:sp>
        <p:nvSpPr>
          <p:cNvPr id="6" name="Slide Number Placeholder 5"/>
          <p:cNvSpPr>
            <a:spLocks noGrp="1"/>
          </p:cNvSpPr>
          <p:nvPr>
            <p:ph type="sldNum" sz="quarter" idx="4"/>
          </p:nvPr>
        </p:nvSpPr>
        <p:spPr>
          <a:xfrm>
            <a:off x="10266059" y="5870575"/>
            <a:ext cx="126065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009069978"/>
      </p:ext>
    </p:extLst>
  </p:cSld>
  <p:clrMap bg1="dk1" tx1="lt1" bg2="dk2" tx2="lt2" accent1="accent1" accent2="accent2" accent3="accent3" accent4="accent4" accent5="accent5" accent6="accent6" hlink="hlink" folHlink="folHlink"/>
  <p:sldLayoutIdLst>
    <p:sldLayoutId id="2147483662" r:id="rId1"/>
    <p:sldLayoutId id="2147483661" r:id="rId2"/>
    <p:sldLayoutId id="2147483668" r:id="rId3"/>
    <p:sldLayoutId id="2147483679" r:id="rId4"/>
    <p:sldLayoutId id="2147483669" r:id="rId5"/>
    <p:sldLayoutId id="2147483680" r:id="rId6"/>
    <p:sldLayoutId id="2147483672" r:id="rId7"/>
    <p:sldLayoutId id="2147483665" r:id="rId8"/>
    <p:sldLayoutId id="2147483664" r:id="rId9"/>
    <p:sldLayoutId id="2147483671" r:id="rId10"/>
    <p:sldLayoutId id="2147483666" r:id="rId11"/>
    <p:sldLayoutId id="2147483667" r:id="rId1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o.microsoft.com/fwlink/?linkid=2007348"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o.microsoft.com/fwlink/?linkid=2007348"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o.microsoft.com/fwlink/?linkid=2007348"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llar icon">
            <a:extLst>
              <a:ext uri="{FF2B5EF4-FFF2-40B4-BE49-F238E27FC236}">
                <a16:creationId xmlns:a16="http://schemas.microsoft.com/office/drawing/2014/main" id="{FC7E2CCC-C53E-454B-9DE0-F2484BA0FF9D}"/>
              </a:ext>
              <a:ext uri="{C183D7F6-B498-43B3-948B-1728B52AA6E4}">
                <adec:decorative xmlns:adec="http://schemas.microsoft.com/office/drawing/2017/decorative" val="1"/>
              </a:ext>
            </a:extLst>
          </p:cNvPr>
          <p:cNvPicPr>
            <a:picLocks/>
          </p:cNvPicPr>
          <p:nvPr/>
        </p:nvPicPr>
        <p:blipFill>
          <a:blip r:embed="rId2"/>
          <a:stretch>
            <a:fillRect/>
          </a:stretch>
        </p:blipFill>
        <p:spPr>
          <a:xfrm>
            <a:off x="10382924" y="26849"/>
            <a:ext cx="1905000" cy="1905000"/>
          </a:xfrm>
          <a:prstGeom prst="rect">
            <a:avLst/>
          </a:prstGeom>
          <a:ln>
            <a:noFill/>
          </a:ln>
        </p:spPr>
      </p:pic>
      <p:sp>
        <p:nvSpPr>
          <p:cNvPr id="2" name="Title 1">
            <a:extLst>
              <a:ext uri="{FF2B5EF4-FFF2-40B4-BE49-F238E27FC236}">
                <a16:creationId xmlns:a16="http://schemas.microsoft.com/office/drawing/2014/main" id="{7635B398-1E7F-44AD-8356-8345134C958C}"/>
              </a:ext>
            </a:extLst>
          </p:cNvPr>
          <p:cNvSpPr>
            <a:spLocks noGrp="1"/>
          </p:cNvSpPr>
          <p:nvPr>
            <p:ph type="ctrTitle"/>
          </p:nvPr>
        </p:nvSpPr>
        <p:spPr>
          <a:xfrm>
            <a:off x="7561026" y="3692087"/>
            <a:ext cx="4268005" cy="2421464"/>
          </a:xfrm>
        </p:spPr>
        <p:txBody>
          <a:bodyPr>
            <a:normAutofit fontScale="90000"/>
          </a:bodyPr>
          <a:lstStyle/>
          <a:p>
            <a:r>
              <a:rPr lang="en-US" dirty="0"/>
              <a:t>The impact of faith   </a:t>
            </a:r>
            <a:br>
              <a:rPr lang="en-US" dirty="0"/>
            </a:br>
            <a:r>
              <a:rPr lang="en-US" dirty="0"/>
              <a:t> on America’s founding </a:t>
            </a:r>
            <a:br>
              <a:rPr lang="en-US" dirty="0"/>
            </a:br>
            <a:r>
              <a:rPr lang="en-US" sz="3600" dirty="0"/>
              <a:t>at our 250</a:t>
            </a:r>
            <a:r>
              <a:rPr lang="en-US" sz="3600" baseline="30000" dirty="0"/>
              <a:t>th</a:t>
            </a:r>
            <a:r>
              <a:rPr lang="en-US" sz="3600" dirty="0"/>
              <a:t> anniversary</a:t>
            </a:r>
            <a:br>
              <a:rPr lang="en-US" dirty="0"/>
            </a:br>
            <a:endParaRPr lang="en-US" dirty="0"/>
          </a:p>
        </p:txBody>
      </p:sp>
      <p:sp>
        <p:nvSpPr>
          <p:cNvPr id="3" name="Subtitle 2">
            <a:extLst>
              <a:ext uri="{FF2B5EF4-FFF2-40B4-BE49-F238E27FC236}">
                <a16:creationId xmlns:a16="http://schemas.microsoft.com/office/drawing/2014/main" id="{852A3D91-AB3F-4EDF-B87E-FDDF6C5DC4CF}"/>
              </a:ext>
            </a:extLst>
          </p:cNvPr>
          <p:cNvSpPr>
            <a:spLocks noGrp="1"/>
          </p:cNvSpPr>
          <p:nvPr>
            <p:ph type="subTitle" idx="1"/>
          </p:nvPr>
        </p:nvSpPr>
        <p:spPr>
          <a:xfrm>
            <a:off x="3041529" y="5638879"/>
            <a:ext cx="8683625" cy="1192272"/>
          </a:xfrm>
        </p:spPr>
        <p:txBody>
          <a:bodyPr>
            <a:normAutofit fontScale="92500" lnSpcReduction="10000"/>
          </a:bodyPr>
          <a:lstStyle/>
          <a:p>
            <a:r>
              <a:rPr lang="en-US" dirty="0"/>
              <a:t>Dr. Peter a. Lillback</a:t>
            </a:r>
          </a:p>
          <a:p>
            <a:r>
              <a:rPr lang="en-US" dirty="0"/>
              <a:t>Westminster theological seminary</a:t>
            </a:r>
          </a:p>
          <a:p>
            <a:r>
              <a:rPr lang="en-US" dirty="0"/>
              <a:t>June 6, 2026 </a:t>
            </a:r>
          </a:p>
          <a:p>
            <a:endParaRPr lang="en-US" dirty="0"/>
          </a:p>
        </p:txBody>
      </p:sp>
      <p:pic>
        <p:nvPicPr>
          <p:cNvPr id="4" name="Picture 3">
            <a:extLst>
              <a:ext uri="{FF2B5EF4-FFF2-40B4-BE49-F238E27FC236}">
                <a16:creationId xmlns:a16="http://schemas.microsoft.com/office/drawing/2014/main" id="{46A1DC6B-9DA6-70F1-3CC5-0A9219F12BBD}"/>
              </a:ext>
            </a:extLst>
          </p:cNvPr>
          <p:cNvPicPr>
            <a:picLocks noChangeAspect="1"/>
          </p:cNvPicPr>
          <p:nvPr/>
        </p:nvPicPr>
        <p:blipFill>
          <a:blip r:embed="rId3"/>
          <a:stretch>
            <a:fillRect/>
          </a:stretch>
        </p:blipFill>
        <p:spPr>
          <a:xfrm>
            <a:off x="239761" y="162706"/>
            <a:ext cx="7143581" cy="6492240"/>
          </a:xfrm>
          <a:prstGeom prst="rect">
            <a:avLst/>
          </a:prstGeom>
        </p:spPr>
      </p:pic>
    </p:spTree>
    <p:extLst>
      <p:ext uri="{BB962C8B-B14F-4D97-AF65-F5344CB8AC3E}">
        <p14:creationId xmlns:p14="http://schemas.microsoft.com/office/powerpoint/2010/main" val="235274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90B0EC-C70C-A9C4-3F80-ACDAFAFAF4CB}"/>
              </a:ext>
            </a:extLst>
          </p:cNvPr>
          <p:cNvPicPr>
            <a:picLocks noChangeAspect="1"/>
          </p:cNvPicPr>
          <p:nvPr/>
        </p:nvPicPr>
        <p:blipFill>
          <a:blip r:embed="rId2"/>
          <a:stretch>
            <a:fillRect/>
          </a:stretch>
        </p:blipFill>
        <p:spPr>
          <a:xfrm>
            <a:off x="0" y="1"/>
            <a:ext cx="12302836" cy="6858000"/>
          </a:xfrm>
          <a:prstGeom prst="rect">
            <a:avLst/>
          </a:prstGeom>
        </p:spPr>
      </p:pic>
    </p:spTree>
    <p:extLst>
      <p:ext uri="{BB962C8B-B14F-4D97-AF65-F5344CB8AC3E}">
        <p14:creationId xmlns:p14="http://schemas.microsoft.com/office/powerpoint/2010/main" val="5121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E1DA-3FCD-4498-BCBB-3618ED94736C}"/>
              </a:ext>
            </a:extLst>
          </p:cNvPr>
          <p:cNvSpPr>
            <a:spLocks noGrp="1"/>
          </p:cNvSpPr>
          <p:nvPr>
            <p:ph type="title"/>
          </p:nvPr>
        </p:nvSpPr>
        <p:spPr/>
        <p:txBody>
          <a:bodyPr/>
          <a:lstStyle/>
          <a:p>
            <a:pPr algn="ctr"/>
            <a:r>
              <a:rPr lang="en-US" dirty="0"/>
              <a:t>Opening in prayer at the first continental congress?</a:t>
            </a:r>
          </a:p>
        </p:txBody>
      </p:sp>
      <p:sp>
        <p:nvSpPr>
          <p:cNvPr id="3" name="Text Placeholder 2">
            <a:extLst>
              <a:ext uri="{FF2B5EF4-FFF2-40B4-BE49-F238E27FC236}">
                <a16:creationId xmlns:a16="http://schemas.microsoft.com/office/drawing/2014/main" id="{CBECD2AB-7B57-4093-A2C5-E0BA9203854D}"/>
              </a:ext>
            </a:extLst>
          </p:cNvPr>
          <p:cNvSpPr>
            <a:spLocks noGrp="1"/>
          </p:cNvSpPr>
          <p:nvPr>
            <p:ph type="body" idx="1"/>
          </p:nvPr>
        </p:nvSpPr>
        <p:spPr/>
        <p:txBody>
          <a:bodyPr/>
          <a:lstStyle/>
          <a:p>
            <a:r>
              <a:rPr lang="en-US" dirty="0"/>
              <a:t>Samuel Adams—”I am no bigot.  I can pray with any man who loves his God and his country.”</a:t>
            </a:r>
          </a:p>
        </p:txBody>
      </p:sp>
      <p:sp>
        <p:nvSpPr>
          <p:cNvPr id="5" name="Text Placeholder 4">
            <a:extLst>
              <a:ext uri="{FF2B5EF4-FFF2-40B4-BE49-F238E27FC236}">
                <a16:creationId xmlns:a16="http://schemas.microsoft.com/office/drawing/2014/main" id="{C97B01CB-70D1-4DA6-A9BF-B0BA77A1609B}"/>
              </a:ext>
            </a:extLst>
          </p:cNvPr>
          <p:cNvSpPr>
            <a:spLocks noGrp="1"/>
          </p:cNvSpPr>
          <p:nvPr>
            <p:ph type="body" sz="quarter" idx="3"/>
          </p:nvPr>
        </p:nvSpPr>
        <p:spPr/>
        <p:txBody>
          <a:bodyPr/>
          <a:lstStyle/>
          <a:p>
            <a:r>
              <a:rPr lang="en-US" dirty="0"/>
              <a:t>John Adam’s letter home to Abigail Adams about the opening prayer by Congress in Carpenter’s Hall.</a:t>
            </a:r>
          </a:p>
        </p:txBody>
      </p:sp>
      <p:pic>
        <p:nvPicPr>
          <p:cNvPr id="1026" name="Picture 2">
            <a:extLst>
              <a:ext uri="{FF2B5EF4-FFF2-40B4-BE49-F238E27FC236}">
                <a16:creationId xmlns:a16="http://schemas.microsoft.com/office/drawing/2014/main" id="{9FDACBB3-121C-217A-4258-C8B9F8AFA7E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67706" y="3061494"/>
            <a:ext cx="2638425" cy="253365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7371079C-6C8B-0261-882E-DB13E4D0154C}"/>
              </a:ext>
            </a:extLst>
          </p:cNvPr>
          <p:cNvPicPr>
            <a:picLocks noGrp="1" noChangeAspect="1"/>
          </p:cNvPicPr>
          <p:nvPr>
            <p:ph sz="quarter" idx="4"/>
          </p:nvPr>
        </p:nvPicPr>
        <p:blipFill>
          <a:blip r:embed="rId3"/>
          <a:stretch>
            <a:fillRect/>
          </a:stretch>
        </p:blipFill>
        <p:spPr>
          <a:xfrm>
            <a:off x="7758496" y="2870200"/>
            <a:ext cx="2280470" cy="2916238"/>
          </a:xfrm>
          <a:prstGeom prst="rect">
            <a:avLst/>
          </a:prstGeom>
        </p:spPr>
      </p:pic>
    </p:spTree>
    <p:extLst>
      <p:ext uri="{BB962C8B-B14F-4D97-AF65-F5344CB8AC3E}">
        <p14:creationId xmlns:p14="http://schemas.microsoft.com/office/powerpoint/2010/main" val="14452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A199-95B7-41B3-9A72-44BD819B1C1F}"/>
              </a:ext>
            </a:extLst>
          </p:cNvPr>
          <p:cNvSpPr>
            <a:spLocks noGrp="1"/>
          </p:cNvSpPr>
          <p:nvPr>
            <p:ph type="title"/>
          </p:nvPr>
        </p:nvSpPr>
        <p:spPr>
          <a:xfrm>
            <a:off x="609601" y="236232"/>
            <a:ext cx="10840914" cy="1260000"/>
          </a:xfrm>
        </p:spPr>
        <p:txBody>
          <a:bodyPr/>
          <a:lstStyle/>
          <a:p>
            <a:pPr algn="ctr"/>
            <a:r>
              <a:rPr lang="en-US" dirty="0"/>
              <a:t>The Public witness of general and president </a:t>
            </a:r>
            <a:br>
              <a:rPr lang="en-US" dirty="0"/>
            </a:br>
            <a:r>
              <a:rPr lang="en-US" dirty="0"/>
              <a:t>George Washington</a:t>
            </a:r>
          </a:p>
        </p:txBody>
      </p:sp>
      <p:pic>
        <p:nvPicPr>
          <p:cNvPr id="10" name="Picture 9" descr="gavel icon ">
            <a:extLst>
              <a:ext uri="{FF2B5EF4-FFF2-40B4-BE49-F238E27FC236}">
                <a16:creationId xmlns:a16="http://schemas.microsoft.com/office/drawing/2014/main" id="{4CC9C727-CD5E-461F-9DE1-B579A54D1FE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920411" y="112238"/>
            <a:ext cx="1171575" cy="1171575"/>
          </a:xfrm>
          <a:prstGeom prst="rect">
            <a:avLst/>
          </a:prstGeom>
        </p:spPr>
      </p:pic>
      <p:sp>
        <p:nvSpPr>
          <p:cNvPr id="3" name="Content Placeholder 2">
            <a:extLst>
              <a:ext uri="{FF2B5EF4-FFF2-40B4-BE49-F238E27FC236}">
                <a16:creationId xmlns:a16="http://schemas.microsoft.com/office/drawing/2014/main" id="{344B0985-002E-41EF-80D7-888D43261784}"/>
              </a:ext>
            </a:extLst>
          </p:cNvPr>
          <p:cNvSpPr>
            <a:spLocks noGrp="1"/>
          </p:cNvSpPr>
          <p:nvPr>
            <p:ph sz="half" idx="1"/>
          </p:nvPr>
        </p:nvSpPr>
        <p:spPr>
          <a:xfrm>
            <a:off x="468128" y="1869600"/>
            <a:ext cx="5040000" cy="3921601"/>
          </a:xfrm>
        </p:spPr>
        <p:txBody>
          <a:bodyPr/>
          <a:lstStyle/>
          <a:p>
            <a:pPr algn="ctr"/>
            <a:r>
              <a:rPr lang="en-US" b="1" dirty="0"/>
              <a:t>General Washington</a:t>
            </a:r>
          </a:p>
        </p:txBody>
      </p:sp>
      <p:sp>
        <p:nvSpPr>
          <p:cNvPr id="4" name="Content Placeholder 3">
            <a:extLst>
              <a:ext uri="{FF2B5EF4-FFF2-40B4-BE49-F238E27FC236}">
                <a16:creationId xmlns:a16="http://schemas.microsoft.com/office/drawing/2014/main" id="{2846FF52-309D-45FC-A407-74955F1EF153}"/>
              </a:ext>
            </a:extLst>
          </p:cNvPr>
          <p:cNvSpPr>
            <a:spLocks noGrp="1"/>
          </p:cNvSpPr>
          <p:nvPr>
            <p:ph sz="half" idx="2"/>
          </p:nvPr>
        </p:nvSpPr>
        <p:spPr>
          <a:xfrm>
            <a:off x="6734511" y="1869600"/>
            <a:ext cx="5040000" cy="3921600"/>
          </a:xfrm>
        </p:spPr>
        <p:txBody>
          <a:bodyPr/>
          <a:lstStyle/>
          <a:p>
            <a:pPr algn="ctr"/>
            <a:r>
              <a:rPr lang="en-US" b="1" dirty="0"/>
              <a:t>President Washington</a:t>
            </a:r>
          </a:p>
        </p:txBody>
      </p:sp>
      <p:pic>
        <p:nvPicPr>
          <p:cNvPr id="5" name="Picture 4">
            <a:extLst>
              <a:ext uri="{FF2B5EF4-FFF2-40B4-BE49-F238E27FC236}">
                <a16:creationId xmlns:a16="http://schemas.microsoft.com/office/drawing/2014/main" id="{1C2E2C95-0DC5-AA4F-130B-CB39449D32DF}"/>
              </a:ext>
            </a:extLst>
          </p:cNvPr>
          <p:cNvPicPr>
            <a:picLocks noChangeAspect="1"/>
          </p:cNvPicPr>
          <p:nvPr/>
        </p:nvPicPr>
        <p:blipFill>
          <a:blip r:embed="rId3"/>
          <a:stretch>
            <a:fillRect/>
          </a:stretch>
        </p:blipFill>
        <p:spPr>
          <a:xfrm>
            <a:off x="933598" y="2317319"/>
            <a:ext cx="4109060" cy="5761219"/>
          </a:xfrm>
          <a:prstGeom prst="rect">
            <a:avLst/>
          </a:prstGeom>
        </p:spPr>
      </p:pic>
      <p:pic>
        <p:nvPicPr>
          <p:cNvPr id="6" name="Picture 5">
            <a:extLst>
              <a:ext uri="{FF2B5EF4-FFF2-40B4-BE49-F238E27FC236}">
                <a16:creationId xmlns:a16="http://schemas.microsoft.com/office/drawing/2014/main" id="{FF3BF1DD-6D10-9339-F46C-D7E1D1645105}"/>
              </a:ext>
            </a:extLst>
          </p:cNvPr>
          <p:cNvPicPr>
            <a:picLocks noChangeAspect="1"/>
          </p:cNvPicPr>
          <p:nvPr/>
        </p:nvPicPr>
        <p:blipFill>
          <a:blip r:embed="rId4"/>
          <a:stretch>
            <a:fillRect/>
          </a:stretch>
        </p:blipFill>
        <p:spPr>
          <a:xfrm>
            <a:off x="7435879" y="2317319"/>
            <a:ext cx="3822523" cy="4846740"/>
          </a:xfrm>
          <a:prstGeom prst="rect">
            <a:avLst/>
          </a:prstGeom>
        </p:spPr>
      </p:pic>
      <p:sp>
        <p:nvSpPr>
          <p:cNvPr id="7" name="TextBox 6">
            <a:extLst>
              <a:ext uri="{FF2B5EF4-FFF2-40B4-BE49-F238E27FC236}">
                <a16:creationId xmlns:a16="http://schemas.microsoft.com/office/drawing/2014/main" id="{53A05BEE-7687-137A-A793-71361EA069F3}"/>
              </a:ext>
            </a:extLst>
          </p:cNvPr>
          <p:cNvSpPr txBox="1"/>
          <p:nvPr/>
        </p:nvSpPr>
        <p:spPr>
          <a:xfrm>
            <a:off x="5158586" y="2439058"/>
            <a:ext cx="2141406" cy="1477328"/>
          </a:xfrm>
          <a:prstGeom prst="rect">
            <a:avLst/>
          </a:prstGeom>
          <a:noFill/>
        </p:spPr>
        <p:txBody>
          <a:bodyPr wrap="square" rtlCol="0">
            <a:spAutoFit/>
          </a:bodyPr>
          <a:lstStyle/>
          <a:p>
            <a:pPr algn="ctr"/>
            <a:r>
              <a:rPr lang="en-US" dirty="0"/>
              <a:t>“Unless we imitate the Author of our blessed Religion, we can never hope to be a happy nation.”</a:t>
            </a:r>
          </a:p>
        </p:txBody>
      </p:sp>
      <p:sp>
        <p:nvSpPr>
          <p:cNvPr id="8" name="TextBox 7">
            <a:extLst>
              <a:ext uri="{FF2B5EF4-FFF2-40B4-BE49-F238E27FC236}">
                <a16:creationId xmlns:a16="http://schemas.microsoft.com/office/drawing/2014/main" id="{6FC873AA-056E-1796-6E0C-D4582DD5033C}"/>
              </a:ext>
            </a:extLst>
          </p:cNvPr>
          <p:cNvSpPr txBox="1"/>
          <p:nvPr/>
        </p:nvSpPr>
        <p:spPr>
          <a:xfrm>
            <a:off x="5228223" y="4341224"/>
            <a:ext cx="2002132" cy="1754326"/>
          </a:xfrm>
          <a:prstGeom prst="rect">
            <a:avLst/>
          </a:prstGeom>
          <a:noFill/>
        </p:spPr>
        <p:txBody>
          <a:bodyPr wrap="square" rtlCol="0">
            <a:spAutoFit/>
          </a:bodyPr>
          <a:lstStyle/>
          <a:p>
            <a:pPr algn="ctr"/>
            <a:r>
              <a:rPr lang="en-US" dirty="0"/>
              <a:t>“Religion and morality are indispensable supports for our political prosperity.”</a:t>
            </a:r>
          </a:p>
        </p:txBody>
      </p:sp>
    </p:spTree>
    <p:extLst>
      <p:ext uri="{BB962C8B-B14F-4D97-AF65-F5344CB8AC3E}">
        <p14:creationId xmlns:p14="http://schemas.microsoft.com/office/powerpoint/2010/main" val="13301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675543" y="-276388"/>
            <a:ext cx="10840914" cy="1260000"/>
          </a:xfrm>
        </p:spPr>
        <p:txBody>
          <a:bodyPr/>
          <a:lstStyle/>
          <a:p>
            <a:r>
              <a:rPr lang="en-US" dirty="0"/>
              <a:t>Customize this Template</a:t>
            </a:r>
          </a:p>
        </p:txBody>
      </p:sp>
      <p:sp>
        <p:nvSpPr>
          <p:cNvPr id="8" name="TextBox 7">
            <a:hlinkClick r:id="rId2"/>
            <a:extLst>
              <a:ext uri="{FF2B5EF4-FFF2-40B4-BE49-F238E27FC236}">
                <a16:creationId xmlns:a16="http://schemas.microsoft.com/office/drawing/2014/main" id="{5FC6C278-4035-446A-A94B-030E792FDDF5}"/>
              </a:ext>
            </a:extLst>
          </p:cNvPr>
          <p:cNvSpPr txBox="1"/>
          <p:nvPr/>
        </p:nvSpPr>
        <p:spPr>
          <a:xfrm>
            <a:off x="1374631" y="4565395"/>
            <a:ext cx="9096374" cy="1938992"/>
          </a:xfrm>
          <a:prstGeom prst="rect">
            <a:avLst/>
          </a:prstGeom>
          <a:noFill/>
        </p:spPr>
        <p:txBody>
          <a:bodyPr wrap="square" rtlCol="0">
            <a:noAutofit/>
          </a:bodyPr>
          <a:lstStyle/>
          <a:p>
            <a:pPr algn="ctr"/>
            <a:r>
              <a:rPr lang="en-US" sz="6000" u="sng" dirty="0"/>
              <a:t>Template Editing Instructions and Feedback</a:t>
            </a:r>
          </a:p>
        </p:txBody>
      </p:sp>
      <p:pic>
        <p:nvPicPr>
          <p:cNvPr id="2" name="Picture 1">
            <a:extLst>
              <a:ext uri="{FF2B5EF4-FFF2-40B4-BE49-F238E27FC236}">
                <a16:creationId xmlns:a16="http://schemas.microsoft.com/office/drawing/2014/main" id="{FD74CDCD-3E44-69C1-AABC-6F496B207878}"/>
              </a:ext>
            </a:extLst>
          </p:cNvPr>
          <p:cNvPicPr>
            <a:picLocks noChangeAspect="1"/>
          </p:cNvPicPr>
          <p:nvPr/>
        </p:nvPicPr>
        <p:blipFill>
          <a:blip r:embed="rId3"/>
          <a:stretch>
            <a:fillRect/>
          </a:stretch>
        </p:blipFill>
        <p:spPr>
          <a:xfrm>
            <a:off x="193646" y="137160"/>
            <a:ext cx="11704320" cy="6583680"/>
          </a:xfrm>
          <a:prstGeom prst="rect">
            <a:avLst/>
          </a:prstGeom>
        </p:spPr>
      </p:pic>
    </p:spTree>
    <p:extLst>
      <p:ext uri="{BB962C8B-B14F-4D97-AF65-F5344CB8AC3E}">
        <p14:creationId xmlns:p14="http://schemas.microsoft.com/office/powerpoint/2010/main" val="2394598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739A8-4C0C-DDF3-FBFB-7949C63C7A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20DC62-278F-A5E4-917F-ED55B9BDA7B3}"/>
              </a:ext>
            </a:extLst>
          </p:cNvPr>
          <p:cNvSpPr>
            <a:spLocks noGrp="1"/>
          </p:cNvSpPr>
          <p:nvPr>
            <p:ph type="title"/>
          </p:nvPr>
        </p:nvSpPr>
        <p:spPr/>
        <p:txBody>
          <a:bodyPr/>
          <a:lstStyle/>
          <a:p>
            <a:r>
              <a:rPr lang="en-US" dirty="0"/>
              <a:t>Customize this Template</a:t>
            </a:r>
          </a:p>
        </p:txBody>
      </p:sp>
      <p:sp>
        <p:nvSpPr>
          <p:cNvPr id="8" name="TextBox 7">
            <a:hlinkClick r:id="rId2"/>
            <a:extLst>
              <a:ext uri="{FF2B5EF4-FFF2-40B4-BE49-F238E27FC236}">
                <a16:creationId xmlns:a16="http://schemas.microsoft.com/office/drawing/2014/main" id="{666D0A6F-B04F-40B2-2825-439326FD1E8E}"/>
              </a:ext>
            </a:extLst>
          </p:cNvPr>
          <p:cNvSpPr txBox="1"/>
          <p:nvPr/>
        </p:nvSpPr>
        <p:spPr>
          <a:xfrm>
            <a:off x="1547813" y="2459504"/>
            <a:ext cx="9096374" cy="1938992"/>
          </a:xfrm>
          <a:prstGeom prst="rect">
            <a:avLst/>
          </a:prstGeom>
          <a:noFill/>
        </p:spPr>
        <p:txBody>
          <a:bodyPr wrap="square" rtlCol="0">
            <a:noAutofit/>
          </a:bodyPr>
          <a:lstStyle/>
          <a:p>
            <a:pPr algn="ctr"/>
            <a:r>
              <a:rPr lang="en-US" sz="6000" u="sng" dirty="0"/>
              <a:t>Template Editing Instructions and Feedback</a:t>
            </a:r>
          </a:p>
        </p:txBody>
      </p:sp>
      <p:pic>
        <p:nvPicPr>
          <p:cNvPr id="2" name="Picture 1">
            <a:extLst>
              <a:ext uri="{FF2B5EF4-FFF2-40B4-BE49-F238E27FC236}">
                <a16:creationId xmlns:a16="http://schemas.microsoft.com/office/drawing/2014/main" id="{ADE0DE2A-EF5E-74DF-D700-7190CCFAFD3F}"/>
              </a:ext>
            </a:extLst>
          </p:cNvPr>
          <p:cNvPicPr>
            <a:picLocks noChangeAspect="1"/>
          </p:cNvPicPr>
          <p:nvPr/>
        </p:nvPicPr>
        <p:blipFill>
          <a:blip r:embed="rId3"/>
          <a:stretch>
            <a:fillRect/>
          </a:stretch>
        </p:blipFill>
        <p:spPr>
          <a:xfrm>
            <a:off x="172818" y="91440"/>
            <a:ext cx="11866880" cy="6675120"/>
          </a:xfrm>
          <a:prstGeom prst="rect">
            <a:avLst/>
          </a:prstGeom>
        </p:spPr>
      </p:pic>
    </p:spTree>
    <p:extLst>
      <p:ext uri="{BB962C8B-B14F-4D97-AF65-F5344CB8AC3E}">
        <p14:creationId xmlns:p14="http://schemas.microsoft.com/office/powerpoint/2010/main" val="314734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5867-BB51-FD15-F57A-4C2C8B0E8A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4C9A48-45AE-492D-638C-45E9B1AE8C55}"/>
              </a:ext>
            </a:extLst>
          </p:cNvPr>
          <p:cNvSpPr>
            <a:spLocks noGrp="1"/>
          </p:cNvSpPr>
          <p:nvPr>
            <p:ph type="title"/>
          </p:nvPr>
        </p:nvSpPr>
        <p:spPr>
          <a:xfrm>
            <a:off x="474617" y="269762"/>
            <a:ext cx="11351623" cy="1260000"/>
          </a:xfrm>
        </p:spPr>
        <p:txBody>
          <a:bodyPr>
            <a:normAutofit fontScale="90000"/>
          </a:bodyPr>
          <a:lstStyle/>
          <a:p>
            <a:pPr algn="ctr"/>
            <a:r>
              <a:rPr lang="en-US" dirty="0"/>
              <a:t>Princeton’s public theologian rev. dr. john </a:t>
            </a:r>
            <a:r>
              <a:rPr lang="en-US" dirty="0" err="1"/>
              <a:t>witherspoon</a:t>
            </a:r>
            <a:r>
              <a:rPr lang="en-US" dirty="0"/>
              <a:t>—</a:t>
            </a:r>
            <a:br>
              <a:rPr lang="en-US" dirty="0"/>
            </a:br>
            <a:r>
              <a:rPr lang="en-US" dirty="0"/>
              <a:t>”The Dominion of providence over the passions of men”</a:t>
            </a:r>
          </a:p>
        </p:txBody>
      </p:sp>
      <p:sp>
        <p:nvSpPr>
          <p:cNvPr id="8" name="TextBox 7">
            <a:hlinkClick r:id="rId2"/>
            <a:extLst>
              <a:ext uri="{FF2B5EF4-FFF2-40B4-BE49-F238E27FC236}">
                <a16:creationId xmlns:a16="http://schemas.microsoft.com/office/drawing/2014/main" id="{5FF54F5D-DA76-F1E3-CE2F-EFE64BAA7F3B}"/>
              </a:ext>
            </a:extLst>
          </p:cNvPr>
          <p:cNvSpPr txBox="1"/>
          <p:nvPr/>
        </p:nvSpPr>
        <p:spPr>
          <a:xfrm>
            <a:off x="3810339" y="1651567"/>
            <a:ext cx="8131629" cy="4936671"/>
          </a:xfrm>
          <a:prstGeom prst="rect">
            <a:avLst/>
          </a:prstGeom>
          <a:noFill/>
        </p:spPr>
        <p:txBody>
          <a:bodyPr wrap="square" rtlCol="0">
            <a:noAutofit/>
          </a:bodyPr>
          <a:lstStyle/>
          <a:p>
            <a:pPr algn="ctr"/>
            <a:r>
              <a:rPr lang="en-US" sz="2000" dirty="0"/>
              <a:t>“SUFFER me to beseech you, …. There can be no true religion, till there be a discovery of your lost state by nature and practice, and an unfeigned acceptance of Christ Jesus, as he is offered in the gospel. Unhappy they who either despise his mercy, or are ashamed of his cross! Believe it, there is no salvation in any other. There is no other name under heaven given among men by which we must be saved. Unless you are united to him by a lively faith, not the resentment of a haughty (19) monarch, but the sword of divine justice hangs over you, and the fulness of divine vengeance shall speedily overtake you. I do not speak this only to the heaven-daring profligate, or </a:t>
            </a:r>
            <a:r>
              <a:rPr lang="en-US" sz="2000" dirty="0" err="1"/>
              <a:t>grovelling</a:t>
            </a:r>
            <a:r>
              <a:rPr lang="en-US" sz="2000" dirty="0"/>
              <a:t> sensualist, but to every insensible secure sinner; to all those however decent and orderly in their civil deportment, who live to themselves, and have their part and portion in this life; in fine, to all who are yet in a state of nature, for except a man be born again, he cannot see the kingdom of God. …but nothing less than the sovereign grace of God can produce a saving change of heart and temper, or fit you for his immediate presence.”  </a:t>
            </a:r>
            <a:r>
              <a:rPr lang="en-US" sz="2000" dirty="0">
                <a:solidFill>
                  <a:srgbClr val="FFC000"/>
                </a:solidFill>
              </a:rPr>
              <a:t>His Sermon before going to congress to vote for independence</a:t>
            </a:r>
            <a:r>
              <a:rPr lang="en-US" sz="2000" dirty="0"/>
              <a:t>.</a:t>
            </a:r>
          </a:p>
        </p:txBody>
      </p:sp>
      <p:pic>
        <p:nvPicPr>
          <p:cNvPr id="2" name="Picture 1">
            <a:extLst>
              <a:ext uri="{FF2B5EF4-FFF2-40B4-BE49-F238E27FC236}">
                <a16:creationId xmlns:a16="http://schemas.microsoft.com/office/drawing/2014/main" id="{38651C8E-72BC-11BA-1D2C-854BBE99BAFB}"/>
              </a:ext>
            </a:extLst>
          </p:cNvPr>
          <p:cNvPicPr>
            <a:picLocks noChangeAspect="1"/>
          </p:cNvPicPr>
          <p:nvPr/>
        </p:nvPicPr>
        <p:blipFill>
          <a:blip r:embed="rId3"/>
          <a:stretch>
            <a:fillRect/>
          </a:stretch>
        </p:blipFill>
        <p:spPr>
          <a:xfrm>
            <a:off x="250032" y="1847510"/>
            <a:ext cx="3543300" cy="4286250"/>
          </a:xfrm>
          <a:prstGeom prst="rect">
            <a:avLst/>
          </a:prstGeom>
        </p:spPr>
      </p:pic>
    </p:spTree>
    <p:extLst>
      <p:ext uri="{BB962C8B-B14F-4D97-AF65-F5344CB8AC3E}">
        <p14:creationId xmlns:p14="http://schemas.microsoft.com/office/powerpoint/2010/main" val="2481873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78200-0985-4DED-A84B-D6ADED92FAE6}"/>
              </a:ext>
            </a:extLst>
          </p:cNvPr>
          <p:cNvSpPr>
            <a:spLocks noGrp="1"/>
          </p:cNvSpPr>
          <p:nvPr>
            <p:ph type="title"/>
          </p:nvPr>
        </p:nvSpPr>
        <p:spPr/>
        <p:txBody>
          <a:bodyPr/>
          <a:lstStyle/>
          <a:p>
            <a:pPr algn="ctr"/>
            <a:r>
              <a:rPr lang="en-US" dirty="0"/>
              <a:t>There are </a:t>
            </a:r>
            <a:r>
              <a:rPr lang="en-US" b="1" dirty="0">
                <a:solidFill>
                  <a:srgbClr val="FFC000"/>
                </a:solidFill>
              </a:rPr>
              <a:t>four</a:t>
            </a:r>
            <a:r>
              <a:rPr lang="en-US" dirty="0"/>
              <a:t> references to </a:t>
            </a:r>
            <a:r>
              <a:rPr lang="en-US" b="1" dirty="0">
                <a:solidFill>
                  <a:srgbClr val="FFC000"/>
                </a:solidFill>
              </a:rPr>
              <a:t>God</a:t>
            </a:r>
            <a:r>
              <a:rPr lang="en-US" dirty="0"/>
              <a:t> </a:t>
            </a:r>
            <a:br>
              <a:rPr lang="en-US" dirty="0"/>
            </a:br>
            <a:r>
              <a:rPr lang="en-US" dirty="0"/>
              <a:t>in </a:t>
            </a:r>
            <a:r>
              <a:rPr lang="en-US" i="1" dirty="0"/>
              <a:t>the declaration of independence</a:t>
            </a:r>
          </a:p>
        </p:txBody>
      </p:sp>
      <p:pic>
        <p:nvPicPr>
          <p:cNvPr id="7" name="Picture 6" descr="magnifying glass icon">
            <a:extLst>
              <a:ext uri="{FF2B5EF4-FFF2-40B4-BE49-F238E27FC236}">
                <a16:creationId xmlns:a16="http://schemas.microsoft.com/office/drawing/2014/main" id="{AAE36621-6FAB-4009-9D5C-CE767DF10D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59885" y="358873"/>
            <a:ext cx="685800" cy="975149"/>
          </a:xfrm>
          <a:prstGeom prst="rect">
            <a:avLst/>
          </a:prstGeom>
        </p:spPr>
      </p:pic>
      <p:sp>
        <p:nvSpPr>
          <p:cNvPr id="3" name="Content Placeholder 2">
            <a:extLst>
              <a:ext uri="{FF2B5EF4-FFF2-40B4-BE49-F238E27FC236}">
                <a16:creationId xmlns:a16="http://schemas.microsoft.com/office/drawing/2014/main" id="{90E8A47E-9D4A-4D70-B23A-B0AC3757292F}"/>
              </a:ext>
            </a:extLst>
          </p:cNvPr>
          <p:cNvSpPr>
            <a:spLocks noGrp="1"/>
          </p:cNvSpPr>
          <p:nvPr>
            <p:ph idx="1"/>
          </p:nvPr>
        </p:nvSpPr>
        <p:spPr>
          <a:xfrm>
            <a:off x="685800" y="1869601"/>
            <a:ext cx="11136085" cy="3921600"/>
          </a:xfrm>
        </p:spPr>
        <p:txBody>
          <a:bodyPr>
            <a:normAutofit fontScale="92500"/>
          </a:bodyPr>
          <a:lstStyle/>
          <a:p>
            <a:r>
              <a:rPr lang="en-US" sz="3600" dirty="0"/>
              <a:t>“Endowed by our Creator with certain unalienable rights”</a:t>
            </a:r>
          </a:p>
          <a:p>
            <a:r>
              <a:rPr lang="en-US" sz="3600" dirty="0"/>
              <a:t>“The Laws of Nature and of Nature’s God”</a:t>
            </a:r>
          </a:p>
          <a:p>
            <a:r>
              <a:rPr lang="en-US" sz="3600" dirty="0"/>
              <a:t>“The Supreme Judge of the World”</a:t>
            </a:r>
          </a:p>
          <a:p>
            <a:r>
              <a:rPr lang="en-US" sz="3600" dirty="0"/>
              <a:t>“And with a firm reliance on the protection of divine providence, we mutually pledge to one another our lives, our fortunes, and our sacred honor”</a:t>
            </a:r>
          </a:p>
        </p:txBody>
      </p:sp>
    </p:spTree>
    <p:extLst>
      <p:ext uri="{BB962C8B-B14F-4D97-AF65-F5344CB8AC3E}">
        <p14:creationId xmlns:p14="http://schemas.microsoft.com/office/powerpoint/2010/main" val="27762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DBC2-A15C-5BB0-D353-EDE6C0EFD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7B882-6F02-4D40-EE17-060FA657E332}"/>
              </a:ext>
            </a:extLst>
          </p:cNvPr>
          <p:cNvSpPr>
            <a:spLocks noGrp="1"/>
          </p:cNvSpPr>
          <p:nvPr>
            <p:ph type="title"/>
          </p:nvPr>
        </p:nvSpPr>
        <p:spPr>
          <a:xfrm>
            <a:off x="78377" y="111033"/>
            <a:ext cx="11448338" cy="2488475"/>
          </a:xfrm>
        </p:spPr>
        <p:txBody>
          <a:bodyPr anchor="ctr">
            <a:normAutofit/>
          </a:bodyPr>
          <a:lstStyle/>
          <a:p>
            <a:pPr>
              <a:lnSpc>
                <a:spcPct val="90000"/>
              </a:lnSpc>
            </a:pPr>
            <a:r>
              <a:rPr lang="en-US" sz="2000" i="0" dirty="0"/>
              <a:t>Our forefathers threw off the yoke of Popery in religion; for you is reserved the honor of leveling the popery of politics. They opened the Bible to all, and maintained the capacity of every man to judge for himself in religion. …</a:t>
            </a:r>
            <a:br>
              <a:rPr lang="en-US" sz="2000" i="0" dirty="0"/>
            </a:br>
            <a:r>
              <a:rPr lang="en-US" sz="2000" i="0" dirty="0"/>
              <a:t>Heaven hath trusted us with the management of things for eternity, and man denies us ability to judge of the present, or to know from our feelings the experience that will make us happy. </a:t>
            </a:r>
            <a:endParaRPr lang="en-US" sz="2000" dirty="0"/>
          </a:p>
        </p:txBody>
      </p:sp>
      <p:pic>
        <p:nvPicPr>
          <p:cNvPr id="7" name="Picture 6">
            <a:extLst>
              <a:ext uri="{FF2B5EF4-FFF2-40B4-BE49-F238E27FC236}">
                <a16:creationId xmlns:a16="http://schemas.microsoft.com/office/drawing/2014/main" id="{7F7C9F68-8527-6A81-25D3-0EA9660CE361}"/>
              </a:ext>
            </a:extLst>
          </p:cNvPr>
          <p:cNvPicPr>
            <a:picLocks noChangeAspect="1"/>
          </p:cNvPicPr>
          <p:nvPr/>
        </p:nvPicPr>
        <p:blipFill>
          <a:blip r:embed="rId2"/>
          <a:srcRect r="2" b="39893"/>
          <a:stretch>
            <a:fillRect/>
          </a:stretch>
        </p:blipFill>
        <p:spPr>
          <a:xfrm>
            <a:off x="306977" y="2379052"/>
            <a:ext cx="5040000" cy="3921601"/>
          </a:xfrm>
          <a:prstGeom prst="roundRect">
            <a:avLst>
              <a:gd name="adj" fmla="val 1970"/>
            </a:avLst>
          </a:prstGeom>
          <a:noFill/>
          <a:ln w="28575">
            <a:noFill/>
          </a:ln>
          <a:effectLst/>
        </p:spPr>
      </p:pic>
      <p:sp>
        <p:nvSpPr>
          <p:cNvPr id="4" name="Text Placeholder 3">
            <a:extLst>
              <a:ext uri="{FF2B5EF4-FFF2-40B4-BE49-F238E27FC236}">
                <a16:creationId xmlns:a16="http://schemas.microsoft.com/office/drawing/2014/main" id="{7AB7D845-C74D-C409-A629-B52C812B1AE3}"/>
              </a:ext>
            </a:extLst>
          </p:cNvPr>
          <p:cNvSpPr>
            <a:spLocks noGrp="1"/>
          </p:cNvSpPr>
          <p:nvPr>
            <p:ph sz="half" idx="2"/>
          </p:nvPr>
        </p:nvSpPr>
        <p:spPr bwMode="black">
          <a:xfrm>
            <a:off x="5549618" y="2599508"/>
            <a:ext cx="5774455" cy="2926078"/>
          </a:xfrm>
        </p:spPr>
        <p:txBody>
          <a:bodyPr anchor="t">
            <a:noAutofit/>
          </a:bodyPr>
          <a:lstStyle/>
          <a:p>
            <a:r>
              <a:rPr lang="en-US" sz="2400" dirty="0"/>
              <a:t>Samuel Adams was selected to explain why the Congress had voted for independence on August 1, the day before Congress would sign the document that they had voted for on July 2, 1776, a month before.  He spoke on the steps of what we call today, Independence Hall.</a:t>
            </a:r>
          </a:p>
        </p:txBody>
      </p:sp>
    </p:spTree>
    <p:extLst>
      <p:ext uri="{BB962C8B-B14F-4D97-AF65-F5344CB8AC3E}">
        <p14:creationId xmlns:p14="http://schemas.microsoft.com/office/powerpoint/2010/main" val="418865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0BC9-4028-4C57-A49A-BB164F023B33}"/>
              </a:ext>
            </a:extLst>
          </p:cNvPr>
          <p:cNvSpPr>
            <a:spLocks noGrp="1"/>
          </p:cNvSpPr>
          <p:nvPr>
            <p:ph type="title"/>
          </p:nvPr>
        </p:nvSpPr>
        <p:spPr>
          <a:xfrm>
            <a:off x="1320800" y="2434046"/>
            <a:ext cx="9550399" cy="2743199"/>
          </a:xfrm>
        </p:spPr>
        <p:txBody>
          <a:bodyPr>
            <a:normAutofit fontScale="90000"/>
          </a:bodyPr>
          <a:lstStyle/>
          <a:p>
            <a:br>
              <a:rPr lang="en-US" i="0" dirty="0"/>
            </a:br>
            <a:br>
              <a:rPr lang="en-US" i="0" dirty="0"/>
            </a:br>
            <a:r>
              <a:rPr lang="en-US" i="0" dirty="0"/>
              <a:t>"This day, I trust, the reign of political </a:t>
            </a:r>
            <a:r>
              <a:rPr lang="en-US" i="0" dirty="0" err="1"/>
              <a:t>protestantism</a:t>
            </a:r>
            <a:r>
              <a:rPr lang="en-US" i="0" dirty="0"/>
              <a:t> will commence. We have explored the temple of royalty, and found that the idol we have bowed down to has eyes which see not, ears that hear not our prayers, and a heart like the nether millstone. </a:t>
            </a:r>
            <a:br>
              <a:rPr lang="en-US" i="0" dirty="0"/>
            </a:br>
            <a:br>
              <a:rPr lang="en-US" i="0" dirty="0"/>
            </a:br>
            <a:r>
              <a:rPr lang="en-US" b="1" i="0" dirty="0">
                <a:solidFill>
                  <a:srgbClr val="FFC000"/>
                </a:solidFill>
              </a:rPr>
              <a:t>We have this day restored the Sovereign to whom alone men ought to be obedient. He reigns in Heaven, and with a propitious eye beholds his subjects assuming that freedom of thought and dignity of self-direction which he bestowed on them. From the rising to the setting sun, may his kingdom come!”</a:t>
            </a:r>
            <a:br>
              <a:rPr lang="en-US" i="0" dirty="0"/>
            </a:br>
            <a:endParaRPr lang="en-US" dirty="0"/>
          </a:p>
        </p:txBody>
      </p:sp>
      <p:sp>
        <p:nvSpPr>
          <p:cNvPr id="9" name="TextBox 8">
            <a:extLst>
              <a:ext uri="{FF2B5EF4-FFF2-40B4-BE49-F238E27FC236}">
                <a16:creationId xmlns:a16="http://schemas.microsoft.com/office/drawing/2014/main" id="{60E6C62A-A13D-0387-80F5-5A52D21715DD}"/>
              </a:ext>
            </a:extLst>
          </p:cNvPr>
          <p:cNvSpPr txBox="1"/>
          <p:nvPr/>
        </p:nvSpPr>
        <p:spPr>
          <a:xfrm>
            <a:off x="3017520" y="574766"/>
            <a:ext cx="5532120" cy="646331"/>
          </a:xfrm>
          <a:prstGeom prst="rect">
            <a:avLst/>
          </a:prstGeom>
          <a:noFill/>
        </p:spPr>
        <p:txBody>
          <a:bodyPr wrap="square" rtlCol="0">
            <a:spAutoFit/>
          </a:bodyPr>
          <a:lstStyle/>
          <a:p>
            <a:pPr algn="ctr"/>
            <a:r>
              <a:rPr lang="en-US" sz="3600" dirty="0"/>
              <a:t>Samuel Adams Continued:</a:t>
            </a:r>
          </a:p>
        </p:txBody>
      </p:sp>
      <p:pic>
        <p:nvPicPr>
          <p:cNvPr id="10" name="Picture 9">
            <a:extLst>
              <a:ext uri="{FF2B5EF4-FFF2-40B4-BE49-F238E27FC236}">
                <a16:creationId xmlns:a16="http://schemas.microsoft.com/office/drawing/2014/main" id="{CB5DBB78-EED4-A55B-BAA4-DD1659647380}"/>
              </a:ext>
            </a:extLst>
          </p:cNvPr>
          <p:cNvPicPr>
            <a:picLocks noChangeAspect="1"/>
          </p:cNvPicPr>
          <p:nvPr/>
        </p:nvPicPr>
        <p:blipFill>
          <a:blip r:embed="rId2"/>
          <a:stretch>
            <a:fillRect/>
          </a:stretch>
        </p:blipFill>
        <p:spPr>
          <a:xfrm>
            <a:off x="9102390" y="126275"/>
            <a:ext cx="1996200" cy="1554480"/>
          </a:xfrm>
          <a:prstGeom prst="rect">
            <a:avLst/>
          </a:prstGeom>
        </p:spPr>
      </p:pic>
    </p:spTree>
    <p:extLst>
      <p:ext uri="{BB962C8B-B14F-4D97-AF65-F5344CB8AC3E}">
        <p14:creationId xmlns:p14="http://schemas.microsoft.com/office/powerpoint/2010/main" val="19833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99D6-C2CE-3F72-3A1A-521735433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44EDD-1853-28AB-DEB9-2E8900C83995}"/>
              </a:ext>
            </a:extLst>
          </p:cNvPr>
          <p:cNvSpPr>
            <a:spLocks noGrp="1"/>
          </p:cNvSpPr>
          <p:nvPr>
            <p:ph type="title"/>
          </p:nvPr>
        </p:nvSpPr>
        <p:spPr>
          <a:xfrm>
            <a:off x="609601" y="236232"/>
            <a:ext cx="10840914" cy="1260000"/>
          </a:xfrm>
        </p:spPr>
        <p:txBody>
          <a:bodyPr/>
          <a:lstStyle/>
          <a:p>
            <a:pPr algn="ctr"/>
            <a:r>
              <a:rPr lang="en-US" dirty="0"/>
              <a:t>The Public witness of general and president </a:t>
            </a:r>
            <a:br>
              <a:rPr lang="en-US" dirty="0"/>
            </a:br>
            <a:r>
              <a:rPr lang="en-US" dirty="0"/>
              <a:t>George Washington</a:t>
            </a:r>
          </a:p>
        </p:txBody>
      </p:sp>
      <p:pic>
        <p:nvPicPr>
          <p:cNvPr id="10" name="Picture 9" descr="gavel icon ">
            <a:extLst>
              <a:ext uri="{FF2B5EF4-FFF2-40B4-BE49-F238E27FC236}">
                <a16:creationId xmlns:a16="http://schemas.microsoft.com/office/drawing/2014/main" id="{FE49C3B3-51D4-4CDA-892E-7A8F0C9141A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920411" y="112238"/>
            <a:ext cx="1171575" cy="1171575"/>
          </a:xfrm>
          <a:prstGeom prst="rect">
            <a:avLst/>
          </a:prstGeom>
        </p:spPr>
      </p:pic>
      <p:sp>
        <p:nvSpPr>
          <p:cNvPr id="3" name="Content Placeholder 2">
            <a:extLst>
              <a:ext uri="{FF2B5EF4-FFF2-40B4-BE49-F238E27FC236}">
                <a16:creationId xmlns:a16="http://schemas.microsoft.com/office/drawing/2014/main" id="{4EEE529D-0DB9-2639-AEA6-46AA5A7A539D}"/>
              </a:ext>
            </a:extLst>
          </p:cNvPr>
          <p:cNvSpPr>
            <a:spLocks noGrp="1"/>
          </p:cNvSpPr>
          <p:nvPr>
            <p:ph sz="half" idx="1"/>
          </p:nvPr>
        </p:nvSpPr>
        <p:spPr>
          <a:xfrm>
            <a:off x="468128" y="1869600"/>
            <a:ext cx="5040000" cy="3921601"/>
          </a:xfrm>
        </p:spPr>
        <p:txBody>
          <a:bodyPr/>
          <a:lstStyle/>
          <a:p>
            <a:pPr algn="ctr"/>
            <a:r>
              <a:rPr lang="en-US" b="1" dirty="0"/>
              <a:t>General Washington</a:t>
            </a:r>
          </a:p>
        </p:txBody>
      </p:sp>
      <p:sp>
        <p:nvSpPr>
          <p:cNvPr id="4" name="Content Placeholder 3">
            <a:extLst>
              <a:ext uri="{FF2B5EF4-FFF2-40B4-BE49-F238E27FC236}">
                <a16:creationId xmlns:a16="http://schemas.microsoft.com/office/drawing/2014/main" id="{F1B9DCD8-B495-A77E-9D3C-0C726865AB49}"/>
              </a:ext>
            </a:extLst>
          </p:cNvPr>
          <p:cNvSpPr>
            <a:spLocks noGrp="1"/>
          </p:cNvSpPr>
          <p:nvPr>
            <p:ph sz="half" idx="2"/>
          </p:nvPr>
        </p:nvSpPr>
        <p:spPr>
          <a:xfrm>
            <a:off x="6734511" y="1869600"/>
            <a:ext cx="5040000" cy="3921600"/>
          </a:xfrm>
        </p:spPr>
        <p:txBody>
          <a:bodyPr/>
          <a:lstStyle/>
          <a:p>
            <a:pPr algn="ctr"/>
            <a:r>
              <a:rPr lang="en-US" b="1" dirty="0"/>
              <a:t>President Washington</a:t>
            </a:r>
          </a:p>
        </p:txBody>
      </p:sp>
      <p:pic>
        <p:nvPicPr>
          <p:cNvPr id="6" name="Picture 5">
            <a:extLst>
              <a:ext uri="{FF2B5EF4-FFF2-40B4-BE49-F238E27FC236}">
                <a16:creationId xmlns:a16="http://schemas.microsoft.com/office/drawing/2014/main" id="{EA3A4D72-901B-A367-519D-804B0AEF0B14}"/>
              </a:ext>
            </a:extLst>
          </p:cNvPr>
          <p:cNvPicPr>
            <a:picLocks noChangeAspect="1"/>
          </p:cNvPicPr>
          <p:nvPr/>
        </p:nvPicPr>
        <p:blipFill>
          <a:blip r:embed="rId3"/>
          <a:stretch>
            <a:fillRect/>
          </a:stretch>
        </p:blipFill>
        <p:spPr>
          <a:xfrm>
            <a:off x="7435879" y="2317319"/>
            <a:ext cx="3822523" cy="4846740"/>
          </a:xfrm>
          <a:prstGeom prst="rect">
            <a:avLst/>
          </a:prstGeom>
        </p:spPr>
      </p:pic>
      <p:sp>
        <p:nvSpPr>
          <p:cNvPr id="7" name="TextBox 6">
            <a:extLst>
              <a:ext uri="{FF2B5EF4-FFF2-40B4-BE49-F238E27FC236}">
                <a16:creationId xmlns:a16="http://schemas.microsoft.com/office/drawing/2014/main" id="{86D71B37-CBD3-17B8-2BAB-AAB39C94F66F}"/>
              </a:ext>
            </a:extLst>
          </p:cNvPr>
          <p:cNvSpPr txBox="1"/>
          <p:nvPr/>
        </p:nvSpPr>
        <p:spPr>
          <a:xfrm>
            <a:off x="5158586" y="2439058"/>
            <a:ext cx="2141406" cy="1477328"/>
          </a:xfrm>
          <a:prstGeom prst="rect">
            <a:avLst/>
          </a:prstGeom>
          <a:noFill/>
        </p:spPr>
        <p:txBody>
          <a:bodyPr wrap="square" rtlCol="0">
            <a:spAutoFit/>
          </a:bodyPr>
          <a:lstStyle/>
          <a:p>
            <a:pPr algn="ctr"/>
            <a:r>
              <a:rPr lang="en-US" dirty="0"/>
              <a:t>“Unless we imitate the Author of our blessed Religion, we can never hope to be a happy nation.”</a:t>
            </a:r>
          </a:p>
        </p:txBody>
      </p:sp>
      <p:sp>
        <p:nvSpPr>
          <p:cNvPr id="8" name="TextBox 7">
            <a:extLst>
              <a:ext uri="{FF2B5EF4-FFF2-40B4-BE49-F238E27FC236}">
                <a16:creationId xmlns:a16="http://schemas.microsoft.com/office/drawing/2014/main" id="{D6C0B786-22A6-C5CF-4599-E496B4F48D5B}"/>
              </a:ext>
            </a:extLst>
          </p:cNvPr>
          <p:cNvSpPr txBox="1"/>
          <p:nvPr/>
        </p:nvSpPr>
        <p:spPr>
          <a:xfrm>
            <a:off x="5228223" y="4341224"/>
            <a:ext cx="2002132" cy="1754326"/>
          </a:xfrm>
          <a:prstGeom prst="rect">
            <a:avLst/>
          </a:prstGeom>
          <a:noFill/>
        </p:spPr>
        <p:txBody>
          <a:bodyPr wrap="square" rtlCol="0">
            <a:spAutoFit/>
          </a:bodyPr>
          <a:lstStyle/>
          <a:p>
            <a:pPr algn="ctr"/>
            <a:r>
              <a:rPr lang="en-US" dirty="0"/>
              <a:t>“Religion and morality are indispensable supports for our political prosperity.”</a:t>
            </a:r>
          </a:p>
        </p:txBody>
      </p:sp>
      <p:pic>
        <p:nvPicPr>
          <p:cNvPr id="9" name="Picture 8">
            <a:extLst>
              <a:ext uri="{FF2B5EF4-FFF2-40B4-BE49-F238E27FC236}">
                <a16:creationId xmlns:a16="http://schemas.microsoft.com/office/drawing/2014/main" id="{3B6BC0C2-1F4C-FE17-C62C-738D3A0DBB64}"/>
              </a:ext>
            </a:extLst>
          </p:cNvPr>
          <p:cNvPicPr>
            <a:picLocks noChangeAspect="1"/>
          </p:cNvPicPr>
          <p:nvPr/>
        </p:nvPicPr>
        <p:blipFill>
          <a:blip r:embed="rId4"/>
          <a:stretch>
            <a:fillRect/>
          </a:stretch>
        </p:blipFill>
        <p:spPr>
          <a:xfrm>
            <a:off x="-772161" y="21771"/>
            <a:ext cx="12354560" cy="6949440"/>
          </a:xfrm>
          <a:prstGeom prst="rect">
            <a:avLst/>
          </a:prstGeom>
        </p:spPr>
      </p:pic>
    </p:spTree>
    <p:extLst>
      <p:ext uri="{BB962C8B-B14F-4D97-AF65-F5344CB8AC3E}">
        <p14:creationId xmlns:p14="http://schemas.microsoft.com/office/powerpoint/2010/main" val="1869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rled page">
            <a:extLst>
              <a:ext uri="{FF2B5EF4-FFF2-40B4-BE49-F238E27FC236}">
                <a16:creationId xmlns:a16="http://schemas.microsoft.com/office/drawing/2014/main" id="{F54CE4C8-2431-43FB-87C3-391A3BFF806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65527" y="549804"/>
            <a:ext cx="1157288" cy="1157288"/>
          </a:xfrm>
          <a:prstGeom prst="rect">
            <a:avLst/>
          </a:prstGeom>
        </p:spPr>
      </p:pic>
      <p:sp>
        <p:nvSpPr>
          <p:cNvPr id="2" name="Title 1">
            <a:extLst>
              <a:ext uri="{FF2B5EF4-FFF2-40B4-BE49-F238E27FC236}">
                <a16:creationId xmlns:a16="http://schemas.microsoft.com/office/drawing/2014/main" id="{DFF32E04-E3CE-4175-B0D3-33D69BCB059A}"/>
              </a:ext>
            </a:extLst>
          </p:cNvPr>
          <p:cNvSpPr>
            <a:spLocks noGrp="1"/>
          </p:cNvSpPr>
          <p:nvPr>
            <p:ph type="title"/>
          </p:nvPr>
        </p:nvSpPr>
        <p:spPr>
          <a:xfrm>
            <a:off x="320040" y="1160700"/>
            <a:ext cx="2052220" cy="1260000"/>
          </a:xfrm>
        </p:spPr>
        <p:txBody>
          <a:bodyPr/>
          <a:lstStyle/>
          <a:p>
            <a:pPr algn="ctr"/>
            <a:r>
              <a:rPr lang="en-US" dirty="0"/>
              <a:t>There are many founding fathers</a:t>
            </a:r>
          </a:p>
        </p:txBody>
      </p:sp>
      <p:sp>
        <p:nvSpPr>
          <p:cNvPr id="4" name="Text Placeholder 3">
            <a:extLst>
              <a:ext uri="{FF2B5EF4-FFF2-40B4-BE49-F238E27FC236}">
                <a16:creationId xmlns:a16="http://schemas.microsoft.com/office/drawing/2014/main" id="{5BA0452F-E4D7-4ED7-A292-A7A5A20AC516}"/>
              </a:ext>
            </a:extLst>
          </p:cNvPr>
          <p:cNvSpPr>
            <a:spLocks noGrp="1"/>
          </p:cNvSpPr>
          <p:nvPr>
            <p:ph type="body" sz="half" idx="2"/>
          </p:nvPr>
        </p:nvSpPr>
        <p:spPr>
          <a:xfrm>
            <a:off x="320040" y="3680700"/>
            <a:ext cx="2052220" cy="2016600"/>
          </a:xfrm>
        </p:spPr>
        <p:txBody>
          <a:bodyPr/>
          <a:lstStyle/>
          <a:p>
            <a:pPr algn="ctr"/>
            <a:r>
              <a:rPr lang="en-US" dirty="0"/>
              <a:t>We will consider only a few.</a:t>
            </a:r>
          </a:p>
          <a:p>
            <a:pPr algn="ctr"/>
            <a:endParaRPr lang="en-US" dirty="0"/>
          </a:p>
          <a:p>
            <a:pPr algn="ctr"/>
            <a:r>
              <a:rPr lang="en-US" dirty="0"/>
              <a:t>And there may be some you didn’t expect.</a:t>
            </a:r>
          </a:p>
        </p:txBody>
      </p:sp>
      <p:pic>
        <p:nvPicPr>
          <p:cNvPr id="7" name="Content Placeholder 6">
            <a:extLst>
              <a:ext uri="{FF2B5EF4-FFF2-40B4-BE49-F238E27FC236}">
                <a16:creationId xmlns:a16="http://schemas.microsoft.com/office/drawing/2014/main" id="{799FA2C0-8D2A-E590-7085-3EF4C1FDD9C5}"/>
              </a:ext>
            </a:extLst>
          </p:cNvPr>
          <p:cNvPicPr>
            <a:picLocks noGrp="1" noChangeAspect="1"/>
          </p:cNvPicPr>
          <p:nvPr>
            <p:ph idx="1"/>
          </p:nvPr>
        </p:nvPicPr>
        <p:blipFill>
          <a:blip r:embed="rId3"/>
          <a:srcRect t="-3544" b="6302"/>
          <a:stretch>
            <a:fillRect/>
          </a:stretch>
        </p:blipFill>
        <p:spPr>
          <a:xfrm>
            <a:off x="2684967" y="-357772"/>
            <a:ext cx="9507033" cy="7113414"/>
          </a:xfrm>
          <a:prstGeom prst="rect">
            <a:avLst/>
          </a:prstGeom>
        </p:spPr>
      </p:pic>
    </p:spTree>
    <p:extLst>
      <p:ext uri="{BB962C8B-B14F-4D97-AF65-F5344CB8AC3E}">
        <p14:creationId xmlns:p14="http://schemas.microsoft.com/office/powerpoint/2010/main" val="23429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4941-10F0-0C80-8423-A15B32D30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274E1-379E-1294-431D-E441BDE41BFD}"/>
              </a:ext>
            </a:extLst>
          </p:cNvPr>
          <p:cNvSpPr>
            <a:spLocks noGrp="1"/>
          </p:cNvSpPr>
          <p:nvPr>
            <p:ph type="title"/>
          </p:nvPr>
        </p:nvSpPr>
        <p:spPr>
          <a:xfrm>
            <a:off x="685800" y="141514"/>
            <a:ext cx="10840914" cy="1260000"/>
          </a:xfrm>
        </p:spPr>
        <p:txBody>
          <a:bodyPr/>
          <a:lstStyle/>
          <a:p>
            <a:r>
              <a:rPr lang="en-US" dirty="0"/>
              <a:t>Congress’ Bible—1782</a:t>
            </a:r>
            <a:br>
              <a:rPr lang="en-US" dirty="0"/>
            </a:br>
            <a:endParaRPr lang="en-US" i="1" dirty="0"/>
          </a:p>
        </p:txBody>
      </p:sp>
      <p:sp>
        <p:nvSpPr>
          <p:cNvPr id="3" name="Content Placeholder 2">
            <a:extLst>
              <a:ext uri="{FF2B5EF4-FFF2-40B4-BE49-F238E27FC236}">
                <a16:creationId xmlns:a16="http://schemas.microsoft.com/office/drawing/2014/main" id="{CF4B7E1E-43CA-8558-B93F-48A74E13D0C2}"/>
              </a:ext>
            </a:extLst>
          </p:cNvPr>
          <p:cNvSpPr>
            <a:spLocks noGrp="1"/>
          </p:cNvSpPr>
          <p:nvPr>
            <p:ph idx="1"/>
          </p:nvPr>
        </p:nvSpPr>
        <p:spPr>
          <a:xfrm>
            <a:off x="609600" y="846447"/>
            <a:ext cx="11136085" cy="5652680"/>
          </a:xfrm>
        </p:spPr>
        <p:txBody>
          <a:bodyPr>
            <a:normAutofit/>
          </a:bodyPr>
          <a:lstStyle/>
          <a:p>
            <a:r>
              <a:rPr lang="en-US" sz="2400" b="1" dirty="0"/>
              <a:t>Cover page of The Aitken Bible</a:t>
            </a:r>
          </a:p>
          <a:p>
            <a:endParaRPr lang="en-US" sz="3600" dirty="0"/>
          </a:p>
        </p:txBody>
      </p:sp>
      <p:pic>
        <p:nvPicPr>
          <p:cNvPr id="5" name="Picture 4">
            <a:extLst>
              <a:ext uri="{FF2B5EF4-FFF2-40B4-BE49-F238E27FC236}">
                <a16:creationId xmlns:a16="http://schemas.microsoft.com/office/drawing/2014/main" id="{76397085-B89D-C6D1-74BD-E4A6BC15FB49}"/>
              </a:ext>
            </a:extLst>
          </p:cNvPr>
          <p:cNvPicPr>
            <a:picLocks noChangeAspect="1"/>
          </p:cNvPicPr>
          <p:nvPr/>
        </p:nvPicPr>
        <p:blipFill>
          <a:blip r:embed="rId2"/>
          <a:stretch>
            <a:fillRect/>
          </a:stretch>
        </p:blipFill>
        <p:spPr>
          <a:xfrm>
            <a:off x="5634704" y="141514"/>
            <a:ext cx="4039295" cy="6766560"/>
          </a:xfrm>
          <a:prstGeom prst="rect">
            <a:avLst/>
          </a:prstGeom>
        </p:spPr>
      </p:pic>
    </p:spTree>
    <p:extLst>
      <p:ext uri="{BB962C8B-B14F-4D97-AF65-F5344CB8AC3E}">
        <p14:creationId xmlns:p14="http://schemas.microsoft.com/office/powerpoint/2010/main" val="68675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D1A3-B146-B256-945A-AFD635BAE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245D9-93BD-691C-81D8-6E5133447436}"/>
              </a:ext>
            </a:extLst>
          </p:cNvPr>
          <p:cNvSpPr>
            <a:spLocks noGrp="1"/>
          </p:cNvSpPr>
          <p:nvPr>
            <p:ph type="title"/>
          </p:nvPr>
        </p:nvSpPr>
        <p:spPr>
          <a:xfrm>
            <a:off x="685800" y="141514"/>
            <a:ext cx="10840914" cy="1260000"/>
          </a:xfrm>
        </p:spPr>
        <p:txBody>
          <a:bodyPr/>
          <a:lstStyle/>
          <a:p>
            <a:pPr algn="ctr"/>
            <a:r>
              <a:rPr lang="en-US" dirty="0"/>
              <a:t>Congress’ Bible—1782—Robert Aitken’s bible</a:t>
            </a:r>
            <a:br>
              <a:rPr lang="en-US" dirty="0"/>
            </a:br>
            <a:endParaRPr lang="en-US" i="1" dirty="0"/>
          </a:p>
        </p:txBody>
      </p:sp>
      <p:pic>
        <p:nvPicPr>
          <p:cNvPr id="7" name="Picture 6" descr="magnifying glass icon">
            <a:extLst>
              <a:ext uri="{FF2B5EF4-FFF2-40B4-BE49-F238E27FC236}">
                <a16:creationId xmlns:a16="http://schemas.microsoft.com/office/drawing/2014/main" id="{CF619905-D718-DAC0-2676-67523F0253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59885" y="358873"/>
            <a:ext cx="685800" cy="975149"/>
          </a:xfrm>
          <a:prstGeom prst="rect">
            <a:avLst/>
          </a:prstGeom>
        </p:spPr>
      </p:pic>
      <p:sp>
        <p:nvSpPr>
          <p:cNvPr id="3" name="Content Placeholder 2">
            <a:extLst>
              <a:ext uri="{FF2B5EF4-FFF2-40B4-BE49-F238E27FC236}">
                <a16:creationId xmlns:a16="http://schemas.microsoft.com/office/drawing/2014/main" id="{7468C9CE-8C65-D879-187F-285CBD058AA2}"/>
              </a:ext>
            </a:extLst>
          </p:cNvPr>
          <p:cNvSpPr>
            <a:spLocks noGrp="1"/>
          </p:cNvSpPr>
          <p:nvPr>
            <p:ph idx="1"/>
          </p:nvPr>
        </p:nvSpPr>
        <p:spPr>
          <a:xfrm>
            <a:off x="446315" y="971633"/>
            <a:ext cx="11136085" cy="5652680"/>
          </a:xfrm>
        </p:spPr>
        <p:txBody>
          <a:bodyPr>
            <a:normAutofit fontScale="85000" lnSpcReduction="20000"/>
          </a:bodyPr>
          <a:lstStyle/>
          <a:p>
            <a:r>
              <a:rPr lang="en-US" sz="3600" dirty="0"/>
              <a:t>Congress gave Aitken a ringing endorsement in the form of a congressional resolution to “publish this Recommendation in the manner he shall think proper”</a:t>
            </a:r>
            <a:r>
              <a:rPr lang="en-US" sz="3600" baseline="30000" dirty="0"/>
              <a:t> </a:t>
            </a:r>
            <a:r>
              <a:rPr lang="en-US" sz="3600" dirty="0"/>
              <a:t>to help sell and circulate the Bible. The complete text of this Congressional resolution is:</a:t>
            </a:r>
          </a:p>
          <a:p>
            <a:r>
              <a:rPr lang="en-US" sz="3600" dirty="0"/>
              <a:t>Whereupon,</a:t>
            </a:r>
            <a:br>
              <a:rPr lang="en-US" sz="3600" dirty="0"/>
            </a:br>
            <a:r>
              <a:rPr lang="en-US" sz="3600" dirty="0"/>
              <a:t>RESOLVED,</a:t>
            </a:r>
            <a:br>
              <a:rPr lang="en-US" sz="3600" dirty="0"/>
            </a:br>
            <a:r>
              <a:rPr lang="en-US" sz="3600" dirty="0"/>
              <a:t>THAT the United States in Congress assembled highly approve the pious and laudable undertaking of Mr. Aitken, as subservient to the interest of religion, as well as an instance of the progress of arts in this country, and being satisfied from the above report of his care and accuracy in the execution of the work, they recommend this edition of the Bible to the inhabitants of the United States, and hereby authorize him to publish this Recommendation in the manner he shall think proper.</a:t>
            </a:r>
          </a:p>
          <a:p>
            <a:endParaRPr lang="en-US" sz="3600" dirty="0"/>
          </a:p>
        </p:txBody>
      </p:sp>
    </p:spTree>
    <p:extLst>
      <p:ext uri="{BB962C8B-B14F-4D97-AF65-F5344CB8AC3E}">
        <p14:creationId xmlns:p14="http://schemas.microsoft.com/office/powerpoint/2010/main" val="5851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F481-D240-656E-304E-BF830719F202}"/>
              </a:ext>
            </a:extLst>
          </p:cNvPr>
          <p:cNvSpPr>
            <a:spLocks noGrp="1"/>
          </p:cNvSpPr>
          <p:nvPr>
            <p:ph type="title"/>
          </p:nvPr>
        </p:nvSpPr>
        <p:spPr>
          <a:xfrm>
            <a:off x="367146" y="1410181"/>
            <a:ext cx="3964903" cy="3785274"/>
          </a:xfrm>
        </p:spPr>
        <p:txBody>
          <a:bodyPr anchor="ctr">
            <a:normAutofit/>
          </a:bodyPr>
          <a:lstStyle/>
          <a:p>
            <a:pPr algn="ctr">
              <a:lnSpc>
                <a:spcPct val="90000"/>
              </a:lnSpc>
            </a:pPr>
            <a:r>
              <a:rPr lang="en-US" sz="4400" b="1" dirty="0"/>
              <a:t>Benjamin franklin’s </a:t>
            </a:r>
            <a:br>
              <a:rPr lang="en-US" sz="3600" dirty="0"/>
            </a:br>
            <a:r>
              <a:rPr lang="en-US" sz="3600" dirty="0"/>
              <a:t>call for prayer at the constitutional convention</a:t>
            </a:r>
            <a:br>
              <a:rPr lang="en-US" sz="3600" dirty="0"/>
            </a:br>
            <a:r>
              <a:rPr lang="en-US" sz="2800" dirty="0"/>
              <a:t>June 28, 1787</a:t>
            </a:r>
          </a:p>
        </p:txBody>
      </p:sp>
      <p:pic>
        <p:nvPicPr>
          <p:cNvPr id="4" name="Picture 3">
            <a:extLst>
              <a:ext uri="{FF2B5EF4-FFF2-40B4-BE49-F238E27FC236}">
                <a16:creationId xmlns:a16="http://schemas.microsoft.com/office/drawing/2014/main" id="{1B3B2AEF-4B80-C664-EA4A-FD587D65EA85}"/>
              </a:ext>
            </a:extLst>
          </p:cNvPr>
          <p:cNvPicPr>
            <a:picLocks noChangeAspect="1"/>
          </p:cNvPicPr>
          <p:nvPr/>
        </p:nvPicPr>
        <p:blipFill>
          <a:blip r:embed="rId2"/>
          <a:srcRect l="11903" r="14654" b="1"/>
          <a:stretch>
            <a:fillRect/>
          </a:stretch>
        </p:blipFill>
        <p:spPr>
          <a:xfrm>
            <a:off x="4648200" y="10"/>
            <a:ext cx="7543800" cy="6856204"/>
          </a:xfrm>
          <a:prstGeom prst="rect">
            <a:avLst/>
          </a:prstGeom>
          <a:noFill/>
        </p:spPr>
      </p:pic>
    </p:spTree>
    <p:extLst>
      <p:ext uri="{BB962C8B-B14F-4D97-AF65-F5344CB8AC3E}">
        <p14:creationId xmlns:p14="http://schemas.microsoft.com/office/powerpoint/2010/main" val="243101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A23BF3-1A27-1952-80FE-7E09B0F1205F}"/>
              </a:ext>
            </a:extLst>
          </p:cNvPr>
          <p:cNvSpPr txBox="1"/>
          <p:nvPr/>
        </p:nvSpPr>
        <p:spPr>
          <a:xfrm>
            <a:off x="306532" y="282861"/>
            <a:ext cx="12411941" cy="5970865"/>
          </a:xfrm>
          <a:prstGeom prst="rect">
            <a:avLst/>
          </a:prstGeom>
          <a:noFill/>
        </p:spPr>
        <p:txBody>
          <a:bodyPr wrap="square">
            <a:spAutoFit/>
          </a:bodyPr>
          <a:lstStyle/>
          <a:p>
            <a:r>
              <a:rPr lang="en-US" sz="2800" dirty="0"/>
              <a:t>Mr. President:</a:t>
            </a:r>
          </a:p>
          <a:p>
            <a:endParaRPr lang="en-US" sz="2800" dirty="0"/>
          </a:p>
          <a:p>
            <a:r>
              <a:rPr lang="en-US" sz="2800" dirty="0"/>
              <a:t>The small progress we have made after four or five weeks close attendance &amp; continual reasonings with each other—our different sentiments on almost every question, several of the last producing as many noes as </a:t>
            </a:r>
            <a:r>
              <a:rPr lang="en-US" sz="2800" dirty="0" err="1"/>
              <a:t>ays</a:t>
            </a:r>
            <a:r>
              <a:rPr lang="en-US" sz="2800" dirty="0"/>
              <a:t>, is methinks a melancholy proof of the imperfection of the Human Understanding. </a:t>
            </a:r>
          </a:p>
          <a:p>
            <a:r>
              <a:rPr lang="en-US" sz="2800" dirty="0"/>
              <a:t>We indeed seem to feel our own want of political wisdom, since we have been running about in search of it. </a:t>
            </a:r>
          </a:p>
          <a:p>
            <a:endParaRPr lang="en-US" sz="2800" dirty="0"/>
          </a:p>
          <a:p>
            <a:r>
              <a:rPr lang="en-US" sz="2800" dirty="0"/>
              <a:t>We have gone back to ancient history for models of Government, and examined the different forms of those Republics which having been formed with the seeds of their own dissolution now no longer exist. And we have viewed Modern States all round Europe, but find none of their Constitutions suitable to our circumstances. </a:t>
            </a:r>
          </a:p>
          <a:p>
            <a:endParaRPr lang="en-US" dirty="0"/>
          </a:p>
        </p:txBody>
      </p:sp>
    </p:spTree>
    <p:extLst>
      <p:ext uri="{BB962C8B-B14F-4D97-AF65-F5344CB8AC3E}">
        <p14:creationId xmlns:p14="http://schemas.microsoft.com/office/powerpoint/2010/main" val="3247191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87DCD-6593-C286-8792-D2B894762B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CCA94E-DD40-70F1-D5BF-1AF258681FF6}"/>
              </a:ext>
            </a:extLst>
          </p:cNvPr>
          <p:cNvSpPr txBox="1"/>
          <p:nvPr/>
        </p:nvSpPr>
        <p:spPr>
          <a:xfrm>
            <a:off x="164522" y="345206"/>
            <a:ext cx="12027478" cy="5970865"/>
          </a:xfrm>
          <a:prstGeom prst="rect">
            <a:avLst/>
          </a:prstGeom>
          <a:noFill/>
        </p:spPr>
        <p:txBody>
          <a:bodyPr wrap="square">
            <a:spAutoFit/>
          </a:bodyPr>
          <a:lstStyle/>
          <a:p>
            <a:endParaRPr lang="en-US" dirty="0"/>
          </a:p>
          <a:p>
            <a:r>
              <a:rPr lang="en-US" sz="2800" dirty="0"/>
              <a:t>In this situation of this Assembly, groping as it were in the dark to find political truth, and scarce able to distinguish it when presented to us, how has it happened, Sir, that we have not hitherto once thought of humbly applying to the Father of lights to illuminate our understandings? In the beginning of the Contest with Great Britain, when we were sensible of danger we had daily prayer in this room for the divine protection. Our prayers, Sir, were heard, &amp; they were graciously answered. </a:t>
            </a:r>
          </a:p>
          <a:p>
            <a:endParaRPr lang="en-US" sz="2800" dirty="0"/>
          </a:p>
          <a:p>
            <a:r>
              <a:rPr lang="en-US" sz="2800" dirty="0"/>
              <a:t>All of us who were engaged in the struggle must have observed frequent instances of a superintending providence in our favor. To that kind providence we owe this happy opportunity of consulting in peace on the means of establishing our future national felicity. And have we now forgotten that powerful friend? Or do we imagine that we no longer need his assistance? </a:t>
            </a:r>
          </a:p>
        </p:txBody>
      </p:sp>
    </p:spTree>
    <p:extLst>
      <p:ext uri="{BB962C8B-B14F-4D97-AF65-F5344CB8AC3E}">
        <p14:creationId xmlns:p14="http://schemas.microsoft.com/office/powerpoint/2010/main" val="4053331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1B73-FE3F-4247-FCB8-EF3DD68ECF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61AF74-36EB-9F5C-2189-F69F2EA4FDA0}"/>
              </a:ext>
            </a:extLst>
          </p:cNvPr>
          <p:cNvSpPr txBox="1"/>
          <p:nvPr/>
        </p:nvSpPr>
        <p:spPr>
          <a:xfrm>
            <a:off x="285750" y="391965"/>
            <a:ext cx="11424805" cy="6401753"/>
          </a:xfrm>
          <a:prstGeom prst="rect">
            <a:avLst/>
          </a:prstGeom>
          <a:noFill/>
        </p:spPr>
        <p:txBody>
          <a:bodyPr wrap="square">
            <a:spAutoFit/>
          </a:bodyPr>
          <a:lstStyle/>
          <a:p>
            <a:r>
              <a:rPr lang="en-US" sz="2800" dirty="0"/>
              <a:t>I have lived, Sir, a long time, and the longer I live, the more convincing proof I see of this truth that God Governs in the affairs of men. And if a sparrow cannot fall to the ground without his notice, is it probable that an empire can rise without his aid? </a:t>
            </a:r>
          </a:p>
          <a:p>
            <a:endParaRPr lang="en-US" sz="2800" dirty="0"/>
          </a:p>
          <a:p>
            <a:r>
              <a:rPr lang="en-US" sz="2800" dirty="0"/>
              <a:t>We have been assured, Sir, in the sacred writings, that “except the Lord build the House they </a:t>
            </a:r>
            <a:r>
              <a:rPr lang="en-US" sz="2800" dirty="0" err="1"/>
              <a:t>labour</a:t>
            </a:r>
            <a:r>
              <a:rPr lang="en-US" sz="2800" dirty="0"/>
              <a:t> in vain that build it.” I firmly believe this; and I also believe that without his concurring aid we shall succeed in this political building no better, than the Builders of Babel: We shall be divided by our little partial local interests; our projects will be confounded, and we ourselves shall become a reproach and bye word down to future ages. And what is worse, mankind may hereafter from this unfortunate instance, despair of establishing Governments by Human wisdom and leave it to chance, war and conquest. </a:t>
            </a:r>
          </a:p>
          <a:p>
            <a:endParaRPr lang="en-US" dirty="0"/>
          </a:p>
        </p:txBody>
      </p:sp>
    </p:spTree>
    <p:extLst>
      <p:ext uri="{BB962C8B-B14F-4D97-AF65-F5344CB8AC3E}">
        <p14:creationId xmlns:p14="http://schemas.microsoft.com/office/powerpoint/2010/main" val="566430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8AB77-AE9A-C5FD-DEFF-EFA60DE27F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8EE210-C7E7-34DB-801F-256DBE60CD34}"/>
              </a:ext>
            </a:extLst>
          </p:cNvPr>
          <p:cNvSpPr txBox="1"/>
          <p:nvPr/>
        </p:nvSpPr>
        <p:spPr>
          <a:xfrm>
            <a:off x="550718" y="62346"/>
            <a:ext cx="11391034" cy="2092881"/>
          </a:xfrm>
          <a:prstGeom prst="rect">
            <a:avLst/>
          </a:prstGeom>
          <a:noFill/>
        </p:spPr>
        <p:txBody>
          <a:bodyPr wrap="square">
            <a:spAutoFit/>
          </a:bodyPr>
          <a:lstStyle/>
          <a:p>
            <a:endParaRPr lang="en-US" dirty="0"/>
          </a:p>
          <a:p>
            <a:r>
              <a:rPr lang="en-US" sz="2800" dirty="0"/>
              <a:t>I therefore beg leave to move-that henceforth prayers imploring the assistance of Heaven, and its blessings on our deliberations, be held in this Assembly every morning before we proceed to business, and that one or more of the Clergy of this City be requested to officiate in that Service.</a:t>
            </a:r>
          </a:p>
        </p:txBody>
      </p:sp>
      <p:sp>
        <p:nvSpPr>
          <p:cNvPr id="2" name="TextBox 1">
            <a:extLst>
              <a:ext uri="{FF2B5EF4-FFF2-40B4-BE49-F238E27FC236}">
                <a16:creationId xmlns:a16="http://schemas.microsoft.com/office/drawing/2014/main" id="{59E911B6-894F-5533-FF25-AE841503755D}"/>
              </a:ext>
            </a:extLst>
          </p:cNvPr>
          <p:cNvSpPr txBox="1"/>
          <p:nvPr/>
        </p:nvSpPr>
        <p:spPr>
          <a:xfrm>
            <a:off x="286616" y="2697523"/>
            <a:ext cx="9284275" cy="3785652"/>
          </a:xfrm>
          <a:prstGeom prst="rect">
            <a:avLst/>
          </a:prstGeom>
          <a:noFill/>
        </p:spPr>
        <p:txBody>
          <a:bodyPr wrap="square" rtlCol="0">
            <a:spAutoFit/>
          </a:bodyPr>
          <a:lstStyle/>
          <a:p>
            <a:r>
              <a:rPr lang="en-US" sz="2000" dirty="0"/>
              <a:t>President Washington was inaugurated for the first time on April 30, 1789. </a:t>
            </a:r>
          </a:p>
          <a:p>
            <a:endParaRPr lang="en-US" sz="2000" dirty="0"/>
          </a:p>
          <a:p>
            <a:r>
              <a:rPr lang="en-US" sz="2000" dirty="0"/>
              <a:t>Five days before his inauguration, the first chaplain of the US Senate was approved (April 25, 1789), electing the Right Rev. Samuel Provoost, the Episcopal chaplain of New York. </a:t>
            </a:r>
          </a:p>
          <a:p>
            <a:endParaRPr lang="en-US" sz="2000" dirty="0"/>
          </a:p>
          <a:p>
            <a:endParaRPr lang="en-US" sz="2000" dirty="0"/>
          </a:p>
          <a:p>
            <a:r>
              <a:rPr lang="en-US" sz="2000" dirty="0"/>
              <a:t>The day following Washington’s inauguration, May 1, 1789, Presbyterian Minister Rev.  William Linn was elected as the </a:t>
            </a:r>
            <a:r>
              <a:rPr lang="en-US" sz="2000" dirty="0" err="1"/>
              <a:t>Chaplan</a:t>
            </a:r>
            <a:r>
              <a:rPr lang="en-US" sz="2000" dirty="0"/>
              <a:t> of the US House of Representatives. </a:t>
            </a:r>
          </a:p>
          <a:p>
            <a:endParaRPr lang="en-US" sz="2000" dirty="0"/>
          </a:p>
          <a:p>
            <a:r>
              <a:rPr lang="en-US" sz="2000" dirty="0"/>
              <a:t>Both houses continue to open with prayer and have had a chaplain lead in prayer since 1789.</a:t>
            </a:r>
          </a:p>
        </p:txBody>
      </p:sp>
      <p:pic>
        <p:nvPicPr>
          <p:cNvPr id="4" name="Picture 3">
            <a:extLst>
              <a:ext uri="{FF2B5EF4-FFF2-40B4-BE49-F238E27FC236}">
                <a16:creationId xmlns:a16="http://schemas.microsoft.com/office/drawing/2014/main" id="{F0238B2A-813E-A20F-1AC1-3244F285103C}"/>
              </a:ext>
            </a:extLst>
          </p:cNvPr>
          <p:cNvPicPr>
            <a:picLocks noChangeAspect="1"/>
          </p:cNvPicPr>
          <p:nvPr/>
        </p:nvPicPr>
        <p:blipFill>
          <a:blip r:embed="rId2"/>
          <a:stretch>
            <a:fillRect/>
          </a:stretch>
        </p:blipFill>
        <p:spPr>
          <a:xfrm>
            <a:off x="9378661" y="2899063"/>
            <a:ext cx="2381250" cy="1524000"/>
          </a:xfrm>
          <a:prstGeom prst="rect">
            <a:avLst/>
          </a:prstGeom>
        </p:spPr>
      </p:pic>
      <p:pic>
        <p:nvPicPr>
          <p:cNvPr id="5" name="Picture 4">
            <a:extLst>
              <a:ext uri="{FF2B5EF4-FFF2-40B4-BE49-F238E27FC236}">
                <a16:creationId xmlns:a16="http://schemas.microsoft.com/office/drawing/2014/main" id="{5D4C10A6-FCDD-89BF-D8F7-6D97AF948DCE}"/>
              </a:ext>
            </a:extLst>
          </p:cNvPr>
          <p:cNvPicPr>
            <a:picLocks noChangeAspect="1"/>
          </p:cNvPicPr>
          <p:nvPr/>
        </p:nvPicPr>
        <p:blipFill>
          <a:blip r:embed="rId3"/>
          <a:stretch>
            <a:fillRect/>
          </a:stretch>
        </p:blipFill>
        <p:spPr>
          <a:xfrm>
            <a:off x="9670468" y="4516396"/>
            <a:ext cx="1905000" cy="1905000"/>
          </a:xfrm>
          <a:prstGeom prst="rect">
            <a:avLst/>
          </a:prstGeom>
        </p:spPr>
      </p:pic>
    </p:spTree>
    <p:extLst>
      <p:ext uri="{BB962C8B-B14F-4D97-AF65-F5344CB8AC3E}">
        <p14:creationId xmlns:p14="http://schemas.microsoft.com/office/powerpoint/2010/main" val="412016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7583-DB35-BC5F-390F-9602E6861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2D3CE-0E59-E22A-D228-D33D5CDEFBF6}"/>
              </a:ext>
            </a:extLst>
          </p:cNvPr>
          <p:cNvSpPr>
            <a:spLocks noGrp="1"/>
          </p:cNvSpPr>
          <p:nvPr>
            <p:ph type="title"/>
          </p:nvPr>
        </p:nvSpPr>
        <p:spPr/>
        <p:txBody>
          <a:bodyPr/>
          <a:lstStyle/>
          <a:p>
            <a:pPr algn="ctr"/>
            <a:br>
              <a:rPr lang="en-US" dirty="0"/>
            </a:br>
            <a:r>
              <a:rPr lang="en-US" dirty="0"/>
              <a:t>The constitutional Convention</a:t>
            </a:r>
            <a:endParaRPr lang="en-US" i="1" dirty="0"/>
          </a:p>
        </p:txBody>
      </p:sp>
      <p:pic>
        <p:nvPicPr>
          <p:cNvPr id="7" name="Picture 6" descr="magnifying glass icon">
            <a:extLst>
              <a:ext uri="{FF2B5EF4-FFF2-40B4-BE49-F238E27FC236}">
                <a16:creationId xmlns:a16="http://schemas.microsoft.com/office/drawing/2014/main" id="{1FE45691-28DB-A969-D08E-5B15920BE8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59885" y="358873"/>
            <a:ext cx="685800" cy="975149"/>
          </a:xfrm>
          <a:prstGeom prst="rect">
            <a:avLst/>
          </a:prstGeom>
        </p:spPr>
      </p:pic>
      <p:sp>
        <p:nvSpPr>
          <p:cNvPr id="3" name="Content Placeholder 2">
            <a:extLst>
              <a:ext uri="{FF2B5EF4-FFF2-40B4-BE49-F238E27FC236}">
                <a16:creationId xmlns:a16="http://schemas.microsoft.com/office/drawing/2014/main" id="{3A82CB88-3DB0-09F7-505F-B61BADBDC989}"/>
              </a:ext>
            </a:extLst>
          </p:cNvPr>
          <p:cNvSpPr>
            <a:spLocks noGrp="1"/>
          </p:cNvSpPr>
          <p:nvPr>
            <p:ph idx="1"/>
          </p:nvPr>
        </p:nvSpPr>
        <p:spPr>
          <a:xfrm>
            <a:off x="685800" y="1869601"/>
            <a:ext cx="11136085" cy="3921600"/>
          </a:xfrm>
        </p:spPr>
        <p:txBody>
          <a:bodyPr>
            <a:normAutofit/>
          </a:bodyPr>
          <a:lstStyle/>
          <a:p>
            <a:r>
              <a:rPr lang="en-US" sz="3600" dirty="0"/>
              <a:t>The Preamble</a:t>
            </a:r>
          </a:p>
          <a:p>
            <a:r>
              <a:rPr lang="en-US" sz="3600" dirty="0"/>
              <a:t>Checks and Balances—Human Depravity</a:t>
            </a:r>
          </a:p>
          <a:p>
            <a:r>
              <a:rPr lang="en-US" sz="3600" dirty="0"/>
              <a:t>“Sundays excepted”</a:t>
            </a:r>
          </a:p>
          <a:p>
            <a:r>
              <a:rPr lang="en-US" sz="3600" dirty="0"/>
              <a:t>Provision to affirm rather than an oath.</a:t>
            </a:r>
          </a:p>
          <a:p>
            <a:r>
              <a:rPr lang="en-US" sz="3600" dirty="0"/>
              <a:t>Concluding Date Unanimously Affirmed, “In the Year of </a:t>
            </a:r>
            <a:r>
              <a:rPr lang="en-US" sz="3600" b="1" dirty="0">
                <a:solidFill>
                  <a:srgbClr val="FFC000"/>
                </a:solidFill>
              </a:rPr>
              <a:t>Our Lord, 1787</a:t>
            </a:r>
            <a:r>
              <a:rPr lang="en-US" sz="3600" dirty="0"/>
              <a:t>”</a:t>
            </a:r>
          </a:p>
        </p:txBody>
      </p:sp>
    </p:spTree>
    <p:extLst>
      <p:ext uri="{BB962C8B-B14F-4D97-AF65-F5344CB8AC3E}">
        <p14:creationId xmlns:p14="http://schemas.microsoft.com/office/powerpoint/2010/main" val="6332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8B2F9-EFDE-3977-8B93-6AECFFCD00F5}"/>
              </a:ext>
            </a:extLst>
          </p:cNvPr>
          <p:cNvSpPr>
            <a:spLocks noGrp="1"/>
          </p:cNvSpPr>
          <p:nvPr>
            <p:ph type="title"/>
          </p:nvPr>
        </p:nvSpPr>
        <p:spPr>
          <a:xfrm>
            <a:off x="618393" y="116031"/>
            <a:ext cx="10840914" cy="1260000"/>
          </a:xfrm>
        </p:spPr>
        <p:txBody>
          <a:bodyPr/>
          <a:lstStyle/>
          <a:p>
            <a:pPr algn="ctr"/>
            <a:r>
              <a:rPr lang="en-US" dirty="0"/>
              <a:t>Consider the </a:t>
            </a:r>
            <a:r>
              <a:rPr lang="en-US" b="1" dirty="0">
                <a:solidFill>
                  <a:srgbClr val="FFFF00"/>
                </a:solidFill>
              </a:rPr>
              <a:t>biblical values </a:t>
            </a:r>
            <a:br>
              <a:rPr lang="en-US" dirty="0"/>
            </a:br>
            <a:r>
              <a:rPr lang="en-US" dirty="0"/>
              <a:t>of the preamble of the Us Constitution</a:t>
            </a:r>
          </a:p>
        </p:txBody>
      </p:sp>
      <p:sp>
        <p:nvSpPr>
          <p:cNvPr id="3" name="Content Placeholder 2">
            <a:extLst>
              <a:ext uri="{FF2B5EF4-FFF2-40B4-BE49-F238E27FC236}">
                <a16:creationId xmlns:a16="http://schemas.microsoft.com/office/drawing/2014/main" id="{48EF88BF-9EEC-E985-28A9-9D0CD40FDBD8}"/>
              </a:ext>
            </a:extLst>
          </p:cNvPr>
          <p:cNvSpPr>
            <a:spLocks noGrp="1"/>
          </p:cNvSpPr>
          <p:nvPr>
            <p:ph idx="1"/>
          </p:nvPr>
        </p:nvSpPr>
        <p:spPr>
          <a:xfrm>
            <a:off x="235526" y="1307141"/>
            <a:ext cx="12011891" cy="3921600"/>
          </a:xfrm>
        </p:spPr>
        <p:txBody>
          <a:bodyPr>
            <a:noAutofit/>
          </a:bodyPr>
          <a:lstStyle/>
          <a:p>
            <a:r>
              <a:rPr lang="en-US" sz="2400" dirty="0"/>
              <a:t>1. We the People of the United States = Unity and Community.  Ps</a:t>
            </a:r>
            <a:r>
              <a:rPr lang="en-US" sz="2400" dirty="0">
                <a:solidFill>
                  <a:srgbClr val="FFFF00"/>
                </a:solidFill>
              </a:rPr>
              <a:t>alm 133:1.</a:t>
            </a:r>
          </a:p>
          <a:p>
            <a:r>
              <a:rPr lang="en-US" sz="2400" dirty="0"/>
              <a:t>2. In Order to Form a More Perfect Union = Realistic, not Utopian. </a:t>
            </a:r>
            <a:r>
              <a:rPr lang="en-US" sz="2400" dirty="0">
                <a:solidFill>
                  <a:srgbClr val="FFFF00"/>
                </a:solidFill>
              </a:rPr>
              <a:t>Psalm 119:96</a:t>
            </a:r>
            <a:r>
              <a:rPr lang="en-US" sz="2400" dirty="0"/>
              <a:t>.</a:t>
            </a:r>
          </a:p>
          <a:p>
            <a:r>
              <a:rPr lang="en-US" sz="2400" dirty="0"/>
              <a:t>3. Establish Justice, = “Do justice, love mercy, walk humbly.” </a:t>
            </a:r>
            <a:r>
              <a:rPr lang="en-US" sz="2400" dirty="0">
                <a:solidFill>
                  <a:srgbClr val="FFFF00"/>
                </a:solidFill>
              </a:rPr>
              <a:t>Micah 6:8.</a:t>
            </a:r>
          </a:p>
          <a:p>
            <a:r>
              <a:rPr lang="en-US" sz="2400" dirty="0"/>
              <a:t>4. Insure Domestic Tranquility, = “Live at peace with all men.”  </a:t>
            </a:r>
            <a:r>
              <a:rPr lang="en-US" sz="2400" dirty="0">
                <a:solidFill>
                  <a:srgbClr val="FFFF00"/>
                </a:solidFill>
              </a:rPr>
              <a:t>Romans 12:18.</a:t>
            </a:r>
          </a:p>
          <a:p>
            <a:r>
              <a:rPr lang="en-US" sz="2400" dirty="0"/>
              <a:t>5. Provide for the Common Defense, = “Defend the weak and fatherless.” </a:t>
            </a:r>
            <a:r>
              <a:rPr lang="en-US" sz="2400" dirty="0">
                <a:solidFill>
                  <a:srgbClr val="FFFF00"/>
                </a:solidFill>
              </a:rPr>
              <a:t>Psalm 82:3.</a:t>
            </a:r>
          </a:p>
          <a:p>
            <a:r>
              <a:rPr lang="en-US" sz="2400" dirty="0"/>
              <a:t>6. Promote the General Welfare, = “Do good to all men.” </a:t>
            </a:r>
            <a:r>
              <a:rPr lang="en-US" sz="2400" dirty="0">
                <a:solidFill>
                  <a:srgbClr val="FFFF00"/>
                </a:solidFill>
              </a:rPr>
              <a:t>Galatians 6:10.</a:t>
            </a:r>
          </a:p>
          <a:p>
            <a:r>
              <a:rPr lang="en-US" sz="2400" dirty="0"/>
              <a:t>7. And Secure the Blessings of Liberty, = “Proclaim Liberty.” </a:t>
            </a:r>
            <a:r>
              <a:rPr lang="en-US" sz="2400" dirty="0">
                <a:solidFill>
                  <a:srgbClr val="FFFF00"/>
                </a:solidFill>
              </a:rPr>
              <a:t>Leviticus 25:10.  </a:t>
            </a:r>
            <a:r>
              <a:rPr lang="en-US" sz="2400" dirty="0"/>
              <a:t>(Liberty Bell.)</a:t>
            </a:r>
          </a:p>
          <a:p>
            <a:r>
              <a:rPr lang="en-US" sz="2400" dirty="0"/>
              <a:t>8. To Ourselves and to Our Posterity, = “To us and to our children.” (Covenant) </a:t>
            </a:r>
            <a:r>
              <a:rPr lang="en-US" sz="2400" dirty="0">
                <a:solidFill>
                  <a:srgbClr val="FFFF00"/>
                </a:solidFill>
              </a:rPr>
              <a:t>Genesis 17:7</a:t>
            </a:r>
            <a:r>
              <a:rPr lang="en-US" sz="2400" dirty="0"/>
              <a:t>.</a:t>
            </a:r>
          </a:p>
          <a:p>
            <a:r>
              <a:rPr lang="en-US" sz="2400" dirty="0"/>
              <a:t>9. Do Ordain and Do Establish, = “Do all things decently and in order.” </a:t>
            </a:r>
            <a:r>
              <a:rPr lang="en-US" sz="2400" dirty="0">
                <a:solidFill>
                  <a:srgbClr val="FFFF00"/>
                </a:solidFill>
              </a:rPr>
              <a:t>1 Corinthians 14:40</a:t>
            </a:r>
            <a:r>
              <a:rPr lang="en-US" sz="2400" dirty="0"/>
              <a:t>.</a:t>
            </a:r>
          </a:p>
          <a:p>
            <a:r>
              <a:rPr lang="en-US" sz="2400" dirty="0"/>
              <a:t>10. This Constitution of the United States of America, = an </a:t>
            </a:r>
            <a:r>
              <a:rPr lang="en-US" sz="2400" i="1" dirty="0" err="1"/>
              <a:t>afortiori</a:t>
            </a:r>
            <a:r>
              <a:rPr lang="en-US" sz="2400" dirty="0"/>
              <a:t> as God Himself Had a Constitution in the giving of </a:t>
            </a:r>
            <a:r>
              <a:rPr lang="en-US" sz="2400" dirty="0">
                <a:solidFill>
                  <a:srgbClr val="FFFF00"/>
                </a:solidFill>
              </a:rPr>
              <a:t>Deuteronomy</a:t>
            </a:r>
            <a:r>
              <a:rPr lang="en-US" sz="2400" dirty="0"/>
              <a:t>.</a:t>
            </a:r>
          </a:p>
        </p:txBody>
      </p:sp>
    </p:spTree>
    <p:extLst>
      <p:ext uri="{BB962C8B-B14F-4D97-AF65-F5344CB8AC3E}">
        <p14:creationId xmlns:p14="http://schemas.microsoft.com/office/powerpoint/2010/main" val="5908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BFA21-18E6-5A0F-0FA2-0E5D0663598F}"/>
              </a:ext>
            </a:extLst>
          </p:cNvPr>
          <p:cNvSpPr>
            <a:spLocks noGrp="1"/>
          </p:cNvSpPr>
          <p:nvPr>
            <p:ph type="title"/>
          </p:nvPr>
        </p:nvSpPr>
        <p:spPr>
          <a:xfrm>
            <a:off x="675543" y="0"/>
            <a:ext cx="10840914" cy="1260000"/>
          </a:xfrm>
        </p:spPr>
        <p:txBody>
          <a:bodyPr/>
          <a:lstStyle/>
          <a:p>
            <a:pPr algn="ctr"/>
            <a:r>
              <a:rPr lang="en-US" b="1" dirty="0">
                <a:solidFill>
                  <a:srgbClr val="FFFF00"/>
                </a:solidFill>
              </a:rPr>
              <a:t>is there an “official” American theology?</a:t>
            </a:r>
          </a:p>
        </p:txBody>
      </p:sp>
      <p:sp>
        <p:nvSpPr>
          <p:cNvPr id="3" name="Content Placeholder 2">
            <a:extLst>
              <a:ext uri="{FF2B5EF4-FFF2-40B4-BE49-F238E27FC236}">
                <a16:creationId xmlns:a16="http://schemas.microsoft.com/office/drawing/2014/main" id="{0970DB0F-A361-C71D-69DB-2E052D6A1488}"/>
              </a:ext>
            </a:extLst>
          </p:cNvPr>
          <p:cNvSpPr>
            <a:spLocks noGrp="1"/>
          </p:cNvSpPr>
          <p:nvPr>
            <p:ph idx="1"/>
          </p:nvPr>
        </p:nvSpPr>
        <p:spPr>
          <a:xfrm>
            <a:off x="228600" y="1084217"/>
            <a:ext cx="11736532" cy="5228260"/>
          </a:xfrm>
        </p:spPr>
        <p:txBody>
          <a:bodyPr>
            <a:normAutofit lnSpcReduction="10000"/>
          </a:bodyPr>
          <a:lstStyle/>
          <a:p>
            <a:r>
              <a:rPr lang="en-US" sz="2000" dirty="0"/>
              <a:t>1. God is over the Nation—”One nation under God”. (Pledge of Allegiance.)</a:t>
            </a:r>
          </a:p>
          <a:p>
            <a:r>
              <a:rPr lang="en-US" sz="2000" dirty="0"/>
              <a:t>2. God is Creator—”Endowed by our Creator”. (Declaration of Independence.)</a:t>
            </a:r>
          </a:p>
          <a:p>
            <a:r>
              <a:rPr lang="en-US" sz="2000" dirty="0"/>
              <a:t>3. Rights are from God—”Endowed by our Creator with certain unalienable rights.” (D.I.)</a:t>
            </a:r>
          </a:p>
          <a:p>
            <a:r>
              <a:rPr lang="en-US" sz="2000" dirty="0"/>
              <a:t>4. God is a Law-Giver—”the laws of nature and of nature’s God”. (D.I.)</a:t>
            </a:r>
          </a:p>
          <a:p>
            <a:r>
              <a:rPr lang="en-US" sz="2000" dirty="0"/>
              <a:t>5. God is Supreme Judge—”appealing to the Supreme Judge of the world for the rectitude of our intentions.” (D.I.)</a:t>
            </a:r>
          </a:p>
          <a:p>
            <a:r>
              <a:rPr lang="en-US" sz="2000" dirty="0"/>
              <a:t>6. God governs in the affairs of men—”With a firm reliance on the protection of divine providence.” (D.I.)</a:t>
            </a:r>
          </a:p>
          <a:p>
            <a:r>
              <a:rPr lang="en-US" sz="2000" dirty="0"/>
              <a:t>7. Self Government under God—“Religion and Morality are indispensable supports for political prosperity.”   (President George Washington and President John Adams.)</a:t>
            </a:r>
          </a:p>
          <a:p>
            <a:r>
              <a:rPr lang="en-US" sz="2000" dirty="0"/>
              <a:t>8. Purpose for America—“Blessings of Liberty” see the biblical values listed in the Preamble of the Constitution.</a:t>
            </a:r>
          </a:p>
          <a:p>
            <a:r>
              <a:rPr lang="en-US" sz="2000" dirty="0"/>
              <a:t>9. God is to be trusted—”In God We Trust” (The National Motto.)</a:t>
            </a:r>
          </a:p>
          <a:p>
            <a:r>
              <a:rPr lang="en-US" sz="2000" dirty="0"/>
              <a:t>10. “Imitate the Divine Author of our blessed Religion”—General George Washington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B6C79A11-CD4E-FFB4-B5A8-8730CFA62A68}"/>
              </a:ext>
            </a:extLst>
          </p:cNvPr>
          <p:cNvPicPr>
            <a:picLocks noChangeAspect="1"/>
          </p:cNvPicPr>
          <p:nvPr/>
        </p:nvPicPr>
        <p:blipFill>
          <a:blip r:embed="rId2"/>
          <a:srcRect l="25798"/>
          <a:stretch>
            <a:fillRect/>
          </a:stretch>
        </p:blipFill>
        <p:spPr>
          <a:xfrm>
            <a:off x="10051869" y="4905103"/>
            <a:ext cx="1823574" cy="1737360"/>
          </a:xfrm>
          <a:prstGeom prst="rect">
            <a:avLst/>
          </a:prstGeom>
        </p:spPr>
      </p:pic>
    </p:spTree>
    <p:extLst>
      <p:ext uri="{BB962C8B-B14F-4D97-AF65-F5344CB8AC3E}">
        <p14:creationId xmlns:p14="http://schemas.microsoft.com/office/powerpoint/2010/main" val="245773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ircle(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826E-72DB-45B4-B092-DA86DA68C4A7}"/>
              </a:ext>
            </a:extLst>
          </p:cNvPr>
          <p:cNvSpPr>
            <a:spLocks noGrp="1"/>
          </p:cNvSpPr>
          <p:nvPr>
            <p:ph type="title"/>
          </p:nvPr>
        </p:nvSpPr>
        <p:spPr/>
        <p:txBody>
          <a:bodyPr>
            <a:normAutofit/>
          </a:bodyPr>
          <a:lstStyle/>
          <a:p>
            <a:pPr algn="ctr"/>
            <a:r>
              <a:rPr lang="en-US" sz="5400" dirty="0">
                <a:solidFill>
                  <a:srgbClr val="FFC000"/>
                </a:solidFill>
              </a:rPr>
              <a:t>Early American History</a:t>
            </a:r>
          </a:p>
        </p:txBody>
      </p:sp>
      <p:sp>
        <p:nvSpPr>
          <p:cNvPr id="3" name="Text Placeholder 2">
            <a:extLst>
              <a:ext uri="{FF2B5EF4-FFF2-40B4-BE49-F238E27FC236}">
                <a16:creationId xmlns:a16="http://schemas.microsoft.com/office/drawing/2014/main" id="{1D935431-5E3F-4C1A-BED1-C5BC3D661ED8}"/>
              </a:ext>
            </a:extLst>
          </p:cNvPr>
          <p:cNvSpPr>
            <a:spLocks noGrp="1"/>
          </p:cNvSpPr>
          <p:nvPr>
            <p:ph type="body" idx="1"/>
          </p:nvPr>
        </p:nvSpPr>
        <p:spPr/>
        <p:txBody>
          <a:bodyPr/>
          <a:lstStyle/>
          <a:p>
            <a:pPr algn="ctr"/>
            <a:r>
              <a:rPr lang="en-US" sz="3200" dirty="0"/>
              <a:t>A timeline of important events at America’s Founding</a:t>
            </a:r>
          </a:p>
        </p:txBody>
      </p:sp>
      <p:sp>
        <p:nvSpPr>
          <p:cNvPr id="9" name="Text Placeholder 8">
            <a:extLst>
              <a:ext uri="{FF2B5EF4-FFF2-40B4-BE49-F238E27FC236}">
                <a16:creationId xmlns:a16="http://schemas.microsoft.com/office/drawing/2014/main" id="{4B8941C9-A5E2-4AE2-9E83-54DAEF9402B0}"/>
              </a:ext>
            </a:extLst>
          </p:cNvPr>
          <p:cNvSpPr>
            <a:spLocks noGrp="1"/>
          </p:cNvSpPr>
          <p:nvPr>
            <p:ph type="body" idx="13"/>
          </p:nvPr>
        </p:nvSpPr>
        <p:spPr/>
        <p:txBody>
          <a:bodyPr/>
          <a:lstStyle/>
          <a:p>
            <a:r>
              <a:rPr lang="en-US" sz="4400" dirty="0">
                <a:solidFill>
                  <a:srgbClr val="FFC000"/>
                </a:solidFill>
              </a:rPr>
              <a:t>1682-1789</a:t>
            </a:r>
          </a:p>
        </p:txBody>
      </p:sp>
      <p:sp>
        <p:nvSpPr>
          <p:cNvPr id="32" name="Text Placeholder 31">
            <a:extLst>
              <a:ext uri="{FF2B5EF4-FFF2-40B4-BE49-F238E27FC236}">
                <a16:creationId xmlns:a16="http://schemas.microsoft.com/office/drawing/2014/main" id="{E9D7F99C-4A63-4AF2-8DFC-783C463444FE}"/>
              </a:ext>
            </a:extLst>
          </p:cNvPr>
          <p:cNvSpPr>
            <a:spLocks noGrp="1"/>
          </p:cNvSpPr>
          <p:nvPr>
            <p:ph type="body" sz="quarter" idx="14"/>
          </p:nvPr>
        </p:nvSpPr>
        <p:spPr>
          <a:xfrm>
            <a:off x="1216192" y="3622884"/>
            <a:ext cx="1310050" cy="959003"/>
          </a:xfrm>
        </p:spPr>
        <p:txBody>
          <a:bodyPr/>
          <a:lstStyle/>
          <a:p>
            <a:pPr>
              <a:spcAft>
                <a:spcPts val="0"/>
              </a:spcAft>
            </a:pPr>
            <a:r>
              <a:rPr lang="en-US" sz="1600" dirty="0">
                <a:solidFill>
                  <a:srgbClr val="FFC000"/>
                </a:solidFill>
              </a:rPr>
              <a:t>[1682-1684; 1699-1701]</a:t>
            </a:r>
          </a:p>
          <a:p>
            <a:pPr>
              <a:spcAft>
                <a:spcPts val="0"/>
              </a:spcAft>
            </a:pPr>
            <a:r>
              <a:rPr lang="en-US" sz="1600" dirty="0"/>
              <a:t>William Penn in Philadelphia</a:t>
            </a:r>
          </a:p>
        </p:txBody>
      </p:sp>
      <p:sp>
        <p:nvSpPr>
          <p:cNvPr id="11" name="Oval 9" descr="decorative element">
            <a:extLst>
              <a:ext uri="{FF2B5EF4-FFF2-40B4-BE49-F238E27FC236}">
                <a16:creationId xmlns:a16="http://schemas.microsoft.com/office/drawing/2014/main" id="{6A7147D9-5182-4F63-A1F6-2C7F380BCAEC}"/>
              </a:ext>
              <a:ext uri="{C183D7F6-B498-43B3-948B-1728B52AA6E4}">
                <adec:decorative xmlns:adec="http://schemas.microsoft.com/office/drawing/2017/decorative" val="1"/>
              </a:ext>
            </a:extLst>
          </p:cNvPr>
          <p:cNvSpPr>
            <a:spLocks noChangeArrowheads="1"/>
          </p:cNvSpPr>
          <p:nvPr/>
        </p:nvSpPr>
        <p:spPr bwMode="auto">
          <a:xfrm>
            <a:off x="1711580" y="4787996"/>
            <a:ext cx="252000" cy="252000"/>
          </a:xfrm>
          <a:prstGeom prst="ellipse">
            <a:avLst/>
          </a:prstGeom>
          <a:solidFill>
            <a:schemeClr val="bg1">
              <a:lumMod val="65000"/>
              <a:lumOff val="35000"/>
            </a:schemeClr>
          </a:solidFill>
          <a:ln w="9525">
            <a:solidFill>
              <a:schemeClr val="bg2">
                <a:lumMod val="75000"/>
                <a:lumOff val="25000"/>
              </a:schemeClr>
            </a:solidFill>
          </a:ln>
          <a:effectLst>
            <a:glow rad="63500">
              <a:schemeClr val="bg2">
                <a:lumMod val="75000"/>
                <a:lumOff val="25000"/>
                <a:alpha val="40000"/>
              </a:schemeClr>
            </a:glow>
          </a:effectLst>
        </p:spPr>
        <p:txBody>
          <a:bodyPr/>
          <a:lstStyle/>
          <a:p>
            <a:pPr eaLnBrk="1" fontAlgn="auto" hangingPunct="1">
              <a:spcBef>
                <a:spcPts val="0"/>
              </a:spcBef>
              <a:spcAft>
                <a:spcPts val="0"/>
              </a:spcAft>
              <a:defRPr/>
            </a:pPr>
            <a:endParaRPr lang="en-US" dirty="0">
              <a:latin typeface="+mj-lt"/>
            </a:endParaRPr>
          </a:p>
        </p:txBody>
      </p:sp>
      <p:sp>
        <p:nvSpPr>
          <p:cNvPr id="33" name="Text Placeholder 32">
            <a:extLst>
              <a:ext uri="{FF2B5EF4-FFF2-40B4-BE49-F238E27FC236}">
                <a16:creationId xmlns:a16="http://schemas.microsoft.com/office/drawing/2014/main" id="{11214B34-DA9D-4C1E-8508-23F492C53998}"/>
              </a:ext>
            </a:extLst>
          </p:cNvPr>
          <p:cNvSpPr>
            <a:spLocks noGrp="1"/>
          </p:cNvSpPr>
          <p:nvPr>
            <p:ph type="body" sz="quarter" idx="15"/>
          </p:nvPr>
        </p:nvSpPr>
        <p:spPr>
          <a:xfrm>
            <a:off x="3300524" y="3662938"/>
            <a:ext cx="1310050" cy="959003"/>
          </a:xfrm>
        </p:spPr>
        <p:txBody>
          <a:bodyPr/>
          <a:lstStyle/>
          <a:p>
            <a:pPr>
              <a:spcAft>
                <a:spcPts val="0"/>
              </a:spcAft>
            </a:pPr>
            <a:r>
              <a:rPr lang="en-US" sz="1600" dirty="0">
                <a:solidFill>
                  <a:srgbClr val="FFC000"/>
                </a:solidFill>
              </a:rPr>
              <a:t>[1739-40]</a:t>
            </a:r>
          </a:p>
          <a:p>
            <a:pPr>
              <a:spcAft>
                <a:spcPts val="0"/>
              </a:spcAft>
            </a:pPr>
            <a:r>
              <a:rPr lang="en-US" sz="1600" dirty="0"/>
              <a:t>George Whitefield’s first visits to Philadelphia</a:t>
            </a:r>
          </a:p>
        </p:txBody>
      </p:sp>
      <p:sp>
        <p:nvSpPr>
          <p:cNvPr id="15" name="Oval 14" descr="decorative element">
            <a:extLst>
              <a:ext uri="{FF2B5EF4-FFF2-40B4-BE49-F238E27FC236}">
                <a16:creationId xmlns:a16="http://schemas.microsoft.com/office/drawing/2014/main" id="{3184FF17-95E1-488F-85D0-829B6630F938}"/>
              </a:ext>
              <a:ext uri="{C183D7F6-B498-43B3-948B-1728B52AA6E4}">
                <adec:decorative xmlns:adec="http://schemas.microsoft.com/office/drawing/2017/decorative" val="1"/>
              </a:ext>
            </a:extLst>
          </p:cNvPr>
          <p:cNvSpPr>
            <a:spLocks noChangeArrowheads="1"/>
          </p:cNvSpPr>
          <p:nvPr/>
        </p:nvSpPr>
        <p:spPr bwMode="auto">
          <a:xfrm>
            <a:off x="3829549" y="4787996"/>
            <a:ext cx="252000" cy="252000"/>
          </a:xfrm>
          <a:prstGeom prst="ellipse">
            <a:avLst/>
          </a:prstGeom>
          <a:solidFill>
            <a:schemeClr val="bg1">
              <a:lumMod val="65000"/>
              <a:lumOff val="35000"/>
            </a:schemeClr>
          </a:solidFill>
          <a:ln>
            <a:solidFill>
              <a:schemeClr val="bg2">
                <a:lumMod val="75000"/>
                <a:lumOff val="25000"/>
              </a:schemeClr>
            </a:solidFill>
          </a:ln>
          <a:effectLst>
            <a:glow rad="63500">
              <a:schemeClr val="bg2">
                <a:lumMod val="75000"/>
                <a:lumOff val="25000"/>
                <a:alpha val="40000"/>
              </a:schemeClr>
            </a:glow>
          </a:effectLst>
        </p:spPr>
        <p:txBody>
          <a:bodyPr/>
          <a:lstStyle/>
          <a:p>
            <a:pPr eaLnBrk="1" fontAlgn="auto" hangingPunct="1">
              <a:spcBef>
                <a:spcPts val="0"/>
              </a:spcBef>
              <a:spcAft>
                <a:spcPts val="0"/>
              </a:spcAft>
              <a:defRPr/>
            </a:pPr>
            <a:endParaRPr lang="en-US" dirty="0">
              <a:latin typeface="+mj-lt"/>
            </a:endParaRPr>
          </a:p>
        </p:txBody>
      </p:sp>
      <p:sp>
        <p:nvSpPr>
          <p:cNvPr id="34" name="Text Placeholder 33">
            <a:extLst>
              <a:ext uri="{FF2B5EF4-FFF2-40B4-BE49-F238E27FC236}">
                <a16:creationId xmlns:a16="http://schemas.microsoft.com/office/drawing/2014/main" id="{181BCB65-05D6-4968-A705-E5461BD4B7EF}"/>
              </a:ext>
            </a:extLst>
          </p:cNvPr>
          <p:cNvSpPr>
            <a:spLocks noGrp="1"/>
          </p:cNvSpPr>
          <p:nvPr>
            <p:ph type="body" sz="quarter" idx="16"/>
          </p:nvPr>
        </p:nvSpPr>
        <p:spPr/>
        <p:txBody>
          <a:bodyPr/>
          <a:lstStyle/>
          <a:p>
            <a:pPr>
              <a:spcAft>
                <a:spcPts val="0"/>
              </a:spcAft>
            </a:pPr>
            <a:r>
              <a:rPr lang="en-US" sz="1600" dirty="0">
                <a:solidFill>
                  <a:srgbClr val="FFC000"/>
                </a:solidFill>
              </a:rPr>
              <a:t>[1765]</a:t>
            </a:r>
          </a:p>
          <a:p>
            <a:pPr>
              <a:spcAft>
                <a:spcPts val="0"/>
              </a:spcAft>
            </a:pPr>
            <a:r>
              <a:rPr lang="en-US" sz="1600" dirty="0"/>
              <a:t>Stamp Act</a:t>
            </a:r>
          </a:p>
        </p:txBody>
      </p:sp>
      <p:sp>
        <p:nvSpPr>
          <p:cNvPr id="16" name="Oval 19" descr="decorative element">
            <a:extLst>
              <a:ext uri="{FF2B5EF4-FFF2-40B4-BE49-F238E27FC236}">
                <a16:creationId xmlns:a16="http://schemas.microsoft.com/office/drawing/2014/main" id="{E8029F86-BAEB-4FB6-9968-621202C1E881}"/>
              </a:ext>
              <a:ext uri="{C183D7F6-B498-43B3-948B-1728B52AA6E4}">
                <adec:decorative xmlns:adec="http://schemas.microsoft.com/office/drawing/2017/decorative" val="1"/>
              </a:ext>
            </a:extLst>
          </p:cNvPr>
          <p:cNvSpPr>
            <a:spLocks noChangeArrowheads="1"/>
          </p:cNvSpPr>
          <p:nvPr/>
        </p:nvSpPr>
        <p:spPr bwMode="auto">
          <a:xfrm>
            <a:off x="5908702" y="4788790"/>
            <a:ext cx="252000" cy="252000"/>
          </a:xfrm>
          <a:prstGeom prst="ellipse">
            <a:avLst/>
          </a:prstGeom>
          <a:solidFill>
            <a:schemeClr val="bg1">
              <a:lumMod val="65000"/>
              <a:lumOff val="35000"/>
            </a:schemeClr>
          </a:solidFill>
          <a:ln>
            <a:solidFill>
              <a:schemeClr val="bg2">
                <a:lumMod val="75000"/>
                <a:lumOff val="25000"/>
              </a:schemeClr>
            </a:solidFill>
          </a:ln>
          <a:effectLst>
            <a:glow rad="63500">
              <a:schemeClr val="bg2">
                <a:lumMod val="75000"/>
                <a:lumOff val="25000"/>
                <a:alpha val="40000"/>
              </a:schemeClr>
            </a:glow>
          </a:effectLst>
        </p:spPr>
        <p:txBody>
          <a:bodyPr/>
          <a:lstStyle/>
          <a:p>
            <a:pPr eaLnBrk="1" fontAlgn="auto" hangingPunct="1">
              <a:spcBef>
                <a:spcPts val="0"/>
              </a:spcBef>
              <a:spcAft>
                <a:spcPts val="0"/>
              </a:spcAft>
              <a:defRPr/>
            </a:pPr>
            <a:endParaRPr lang="en-US" dirty="0">
              <a:latin typeface="+mj-lt"/>
            </a:endParaRPr>
          </a:p>
        </p:txBody>
      </p:sp>
      <p:sp>
        <p:nvSpPr>
          <p:cNvPr id="35" name="Text Placeholder 34">
            <a:extLst>
              <a:ext uri="{FF2B5EF4-FFF2-40B4-BE49-F238E27FC236}">
                <a16:creationId xmlns:a16="http://schemas.microsoft.com/office/drawing/2014/main" id="{2EF458CD-7F65-4446-8840-6E8C9C68317E}"/>
              </a:ext>
            </a:extLst>
          </p:cNvPr>
          <p:cNvSpPr>
            <a:spLocks noGrp="1"/>
          </p:cNvSpPr>
          <p:nvPr>
            <p:ph type="body" sz="quarter" idx="17"/>
          </p:nvPr>
        </p:nvSpPr>
        <p:spPr>
          <a:xfrm>
            <a:off x="7465366" y="3837470"/>
            <a:ext cx="1460920" cy="959003"/>
          </a:xfrm>
        </p:spPr>
        <p:txBody>
          <a:bodyPr/>
          <a:lstStyle/>
          <a:p>
            <a:pPr>
              <a:spcAft>
                <a:spcPts val="0"/>
              </a:spcAft>
            </a:pPr>
            <a:r>
              <a:rPr lang="en-US" sz="1600" dirty="0">
                <a:solidFill>
                  <a:srgbClr val="FFC000"/>
                </a:solidFill>
              </a:rPr>
              <a:t>[1776]</a:t>
            </a:r>
          </a:p>
          <a:p>
            <a:pPr>
              <a:spcAft>
                <a:spcPts val="0"/>
              </a:spcAft>
            </a:pPr>
            <a:r>
              <a:rPr lang="en-US" sz="1600" dirty="0"/>
              <a:t>Declaration of Independence</a:t>
            </a:r>
          </a:p>
        </p:txBody>
      </p:sp>
      <p:sp>
        <p:nvSpPr>
          <p:cNvPr id="17" name="Oval 270" descr="decorative element">
            <a:extLst>
              <a:ext uri="{FF2B5EF4-FFF2-40B4-BE49-F238E27FC236}">
                <a16:creationId xmlns:a16="http://schemas.microsoft.com/office/drawing/2014/main" id="{A8F4EDB0-C386-4CCF-B742-D9788F7B7C44}"/>
              </a:ext>
              <a:ext uri="{C183D7F6-B498-43B3-948B-1728B52AA6E4}">
                <adec:decorative xmlns:adec="http://schemas.microsoft.com/office/drawing/2017/decorative" val="1"/>
              </a:ext>
            </a:extLst>
          </p:cNvPr>
          <p:cNvSpPr>
            <a:spLocks noChangeArrowheads="1"/>
          </p:cNvSpPr>
          <p:nvPr/>
        </p:nvSpPr>
        <p:spPr bwMode="auto">
          <a:xfrm>
            <a:off x="7988741" y="4787996"/>
            <a:ext cx="252000" cy="252000"/>
          </a:xfrm>
          <a:prstGeom prst="ellipse">
            <a:avLst/>
          </a:prstGeom>
          <a:solidFill>
            <a:schemeClr val="bg1">
              <a:lumMod val="65000"/>
              <a:lumOff val="35000"/>
            </a:schemeClr>
          </a:solidFill>
          <a:ln>
            <a:solidFill>
              <a:schemeClr val="bg2">
                <a:lumMod val="75000"/>
                <a:lumOff val="25000"/>
              </a:schemeClr>
            </a:solidFill>
          </a:ln>
          <a:effectLst>
            <a:glow rad="63500">
              <a:schemeClr val="bg2">
                <a:lumMod val="75000"/>
                <a:lumOff val="25000"/>
                <a:alpha val="40000"/>
              </a:schemeClr>
            </a:glow>
          </a:effectLst>
        </p:spPr>
        <p:txBody>
          <a:bodyPr/>
          <a:lstStyle/>
          <a:p>
            <a:pPr eaLnBrk="1" fontAlgn="auto" hangingPunct="1">
              <a:spcBef>
                <a:spcPts val="0"/>
              </a:spcBef>
              <a:spcAft>
                <a:spcPts val="0"/>
              </a:spcAft>
              <a:defRPr/>
            </a:pPr>
            <a:endParaRPr lang="en-US" dirty="0">
              <a:latin typeface="+mj-lt"/>
            </a:endParaRPr>
          </a:p>
        </p:txBody>
      </p:sp>
      <p:sp>
        <p:nvSpPr>
          <p:cNvPr id="36" name="Text Placeholder 35">
            <a:extLst>
              <a:ext uri="{FF2B5EF4-FFF2-40B4-BE49-F238E27FC236}">
                <a16:creationId xmlns:a16="http://schemas.microsoft.com/office/drawing/2014/main" id="{E14C2379-D648-4FA4-892B-A031C8CF38FA}"/>
              </a:ext>
            </a:extLst>
          </p:cNvPr>
          <p:cNvSpPr>
            <a:spLocks noGrp="1"/>
          </p:cNvSpPr>
          <p:nvPr>
            <p:ph type="body" sz="quarter" idx="18"/>
          </p:nvPr>
        </p:nvSpPr>
        <p:spPr/>
        <p:txBody>
          <a:bodyPr/>
          <a:lstStyle/>
          <a:p>
            <a:pPr>
              <a:spcAft>
                <a:spcPts val="0"/>
              </a:spcAft>
            </a:pPr>
            <a:r>
              <a:rPr lang="en-US" sz="1600" dirty="0">
                <a:solidFill>
                  <a:srgbClr val="FFC000"/>
                </a:solidFill>
              </a:rPr>
              <a:t>[1787-1789]</a:t>
            </a:r>
          </a:p>
          <a:p>
            <a:pPr>
              <a:spcAft>
                <a:spcPts val="0"/>
              </a:spcAft>
            </a:pPr>
            <a:r>
              <a:rPr lang="en-US" sz="1600" dirty="0"/>
              <a:t>US Constitution</a:t>
            </a:r>
          </a:p>
        </p:txBody>
      </p:sp>
      <p:sp>
        <p:nvSpPr>
          <p:cNvPr id="13" name="Oval 11" descr="decorative element">
            <a:extLst>
              <a:ext uri="{FF2B5EF4-FFF2-40B4-BE49-F238E27FC236}">
                <a16:creationId xmlns:a16="http://schemas.microsoft.com/office/drawing/2014/main" id="{D62D13F9-C589-486F-8D76-6D51992A2E08}"/>
              </a:ext>
              <a:ext uri="{C183D7F6-B498-43B3-948B-1728B52AA6E4}">
                <adec:decorative xmlns:adec="http://schemas.microsoft.com/office/drawing/2017/decorative" val="1"/>
              </a:ext>
            </a:extLst>
          </p:cNvPr>
          <p:cNvSpPr>
            <a:spLocks noChangeArrowheads="1"/>
          </p:cNvSpPr>
          <p:nvPr/>
        </p:nvSpPr>
        <p:spPr bwMode="auto">
          <a:xfrm>
            <a:off x="10059449" y="4782234"/>
            <a:ext cx="288000" cy="288000"/>
          </a:xfrm>
          <a:prstGeom prst="ellipse">
            <a:avLst/>
          </a:prstGeom>
          <a:solidFill>
            <a:schemeClr val="bg1">
              <a:lumMod val="50000"/>
              <a:lumOff val="50000"/>
            </a:schemeClr>
          </a:solidFill>
          <a:ln w="15875">
            <a:solidFill>
              <a:schemeClr val="bg2">
                <a:lumMod val="50000"/>
                <a:lumOff val="50000"/>
              </a:schemeClr>
            </a:solidFill>
          </a:ln>
          <a:effectLst>
            <a:glow rad="101600">
              <a:schemeClr val="bg2">
                <a:lumMod val="75000"/>
                <a:lumOff val="25000"/>
                <a:alpha val="60000"/>
              </a:schemeClr>
            </a:glow>
          </a:effectLst>
        </p:spPr>
        <p:txBody>
          <a:bodyPr/>
          <a:lstStyle/>
          <a:p>
            <a:pPr eaLnBrk="1" fontAlgn="auto" hangingPunct="1">
              <a:spcBef>
                <a:spcPts val="0"/>
              </a:spcBef>
              <a:spcAft>
                <a:spcPts val="0"/>
              </a:spcAft>
              <a:defRPr/>
            </a:pPr>
            <a:endParaRPr lang="en-US" dirty="0">
              <a:latin typeface="+mj-lt"/>
            </a:endParaRPr>
          </a:p>
        </p:txBody>
      </p:sp>
      <p:sp>
        <p:nvSpPr>
          <p:cNvPr id="10" name="Rectangle 7" descr="timeline">
            <a:extLst>
              <a:ext uri="{FF2B5EF4-FFF2-40B4-BE49-F238E27FC236}">
                <a16:creationId xmlns:a16="http://schemas.microsoft.com/office/drawing/2014/main" id="{2B8D0290-68FF-400B-B201-1F38FEE7607A}"/>
              </a:ext>
              <a:ext uri="{C183D7F6-B498-43B3-948B-1728B52AA6E4}">
                <adec:decorative xmlns:adec="http://schemas.microsoft.com/office/drawing/2017/decorative" val="1"/>
              </a:ext>
            </a:extLst>
          </p:cNvPr>
          <p:cNvSpPr>
            <a:spLocks noChangeArrowheads="1"/>
          </p:cNvSpPr>
          <p:nvPr/>
        </p:nvSpPr>
        <p:spPr bwMode="auto">
          <a:xfrm>
            <a:off x="1884000" y="4913996"/>
            <a:ext cx="8424000" cy="20638"/>
          </a:xfrm>
          <a:prstGeom prst="rect">
            <a:avLst/>
          </a:prstGeom>
          <a:solidFill>
            <a:schemeClr val="tx1">
              <a:lumMod val="50000"/>
            </a:schemeClr>
          </a:solidFill>
          <a:ln w="9525">
            <a:noFill/>
            <a:miter lim="800000"/>
            <a:headEnd/>
            <a:tailEnd/>
          </a:ln>
        </p:spPr>
        <p:txBody>
          <a:bodyPr/>
          <a:lstStyle/>
          <a:p>
            <a:pPr eaLnBrk="1" fontAlgn="auto" hangingPunct="1">
              <a:spcBef>
                <a:spcPts val="0"/>
              </a:spcBef>
              <a:spcAft>
                <a:spcPts val="0"/>
              </a:spcAft>
              <a:defRPr/>
            </a:pPr>
            <a:endParaRPr lang="en-US" dirty="0">
              <a:latin typeface="+mj-lt"/>
            </a:endParaRPr>
          </a:p>
        </p:txBody>
      </p:sp>
    </p:spTree>
    <p:extLst>
      <p:ext uri="{BB962C8B-B14F-4D97-AF65-F5344CB8AC3E}">
        <p14:creationId xmlns:p14="http://schemas.microsoft.com/office/powerpoint/2010/main" val="53704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CF42-5C84-1AB8-7C59-102DB0079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FC212-3226-ED5F-0117-100A1D6319D2}"/>
              </a:ext>
            </a:extLst>
          </p:cNvPr>
          <p:cNvSpPr>
            <a:spLocks noGrp="1"/>
          </p:cNvSpPr>
          <p:nvPr>
            <p:ph type="title"/>
          </p:nvPr>
        </p:nvSpPr>
        <p:spPr/>
        <p:txBody>
          <a:bodyPr/>
          <a:lstStyle/>
          <a:p>
            <a:pPr algn="ctr"/>
            <a:r>
              <a:rPr lang="en-US" b="1" dirty="0">
                <a:solidFill>
                  <a:srgbClr val="FFC000"/>
                </a:solidFill>
              </a:rPr>
              <a:t>The Logic of liberty</a:t>
            </a:r>
            <a:endParaRPr lang="en-US" b="1" i="1" dirty="0">
              <a:solidFill>
                <a:srgbClr val="FFC000"/>
              </a:solidFill>
            </a:endParaRPr>
          </a:p>
        </p:txBody>
      </p:sp>
      <p:pic>
        <p:nvPicPr>
          <p:cNvPr id="7" name="Picture 6" descr="magnifying glass icon">
            <a:extLst>
              <a:ext uri="{FF2B5EF4-FFF2-40B4-BE49-F238E27FC236}">
                <a16:creationId xmlns:a16="http://schemas.microsoft.com/office/drawing/2014/main" id="{B14C4D7D-2B37-B205-CF7C-84EA4B4CA9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59885" y="358873"/>
            <a:ext cx="685800" cy="975149"/>
          </a:xfrm>
          <a:prstGeom prst="rect">
            <a:avLst/>
          </a:prstGeom>
        </p:spPr>
      </p:pic>
      <p:sp>
        <p:nvSpPr>
          <p:cNvPr id="3" name="Content Placeholder 2">
            <a:extLst>
              <a:ext uri="{FF2B5EF4-FFF2-40B4-BE49-F238E27FC236}">
                <a16:creationId xmlns:a16="http://schemas.microsoft.com/office/drawing/2014/main" id="{E363A73B-7B8E-078C-FDBD-97B02DB097AF}"/>
              </a:ext>
            </a:extLst>
          </p:cNvPr>
          <p:cNvSpPr>
            <a:spLocks noGrp="1"/>
          </p:cNvSpPr>
          <p:nvPr>
            <p:ph idx="1"/>
          </p:nvPr>
        </p:nvSpPr>
        <p:spPr>
          <a:xfrm>
            <a:off x="685800" y="1869601"/>
            <a:ext cx="11136085" cy="3921600"/>
          </a:xfrm>
        </p:spPr>
        <p:txBody>
          <a:bodyPr>
            <a:normAutofit/>
          </a:bodyPr>
          <a:lstStyle/>
          <a:p>
            <a:r>
              <a:rPr lang="en-US" sz="3600" dirty="0"/>
              <a:t>Do you want to be </a:t>
            </a:r>
            <a:r>
              <a:rPr lang="en-US" sz="3600" dirty="0">
                <a:solidFill>
                  <a:srgbClr val="FFC000"/>
                </a:solidFill>
              </a:rPr>
              <a:t>free</a:t>
            </a:r>
            <a:r>
              <a:rPr lang="en-US" sz="3600" dirty="0"/>
              <a:t>?  You need a </a:t>
            </a:r>
            <a:r>
              <a:rPr lang="en-US" sz="3600" dirty="0">
                <a:solidFill>
                  <a:srgbClr val="FFC000"/>
                </a:solidFill>
              </a:rPr>
              <a:t>Republic</a:t>
            </a:r>
            <a:r>
              <a:rPr lang="en-US" sz="3600" dirty="0"/>
              <a:t>.</a:t>
            </a:r>
          </a:p>
          <a:p>
            <a:r>
              <a:rPr lang="en-US" sz="3600" dirty="0"/>
              <a:t>Do you want a </a:t>
            </a:r>
            <a:r>
              <a:rPr lang="en-US" sz="3600" dirty="0">
                <a:solidFill>
                  <a:srgbClr val="FFC000"/>
                </a:solidFill>
              </a:rPr>
              <a:t>Republic</a:t>
            </a:r>
            <a:r>
              <a:rPr lang="en-US" sz="3600" dirty="0"/>
              <a:t>?  You need a </a:t>
            </a:r>
            <a:r>
              <a:rPr lang="en-US" sz="3600" dirty="0">
                <a:solidFill>
                  <a:srgbClr val="FFC000"/>
                </a:solidFill>
              </a:rPr>
              <a:t>Constitution</a:t>
            </a:r>
            <a:r>
              <a:rPr lang="en-US" sz="3600" dirty="0"/>
              <a:t>.</a:t>
            </a:r>
          </a:p>
          <a:p>
            <a:r>
              <a:rPr lang="en-US" sz="3600" dirty="0"/>
              <a:t>Do you want a </a:t>
            </a:r>
            <a:r>
              <a:rPr lang="en-US" sz="3600" dirty="0">
                <a:solidFill>
                  <a:srgbClr val="FFC000"/>
                </a:solidFill>
              </a:rPr>
              <a:t>Constitution</a:t>
            </a:r>
            <a:r>
              <a:rPr lang="en-US" sz="3600" dirty="0"/>
              <a:t>?  You need </a:t>
            </a:r>
            <a:r>
              <a:rPr lang="en-US" sz="3600" dirty="0">
                <a:solidFill>
                  <a:srgbClr val="FFC000"/>
                </a:solidFill>
              </a:rPr>
              <a:t>Moral People</a:t>
            </a:r>
            <a:r>
              <a:rPr lang="en-US" sz="3600" dirty="0"/>
              <a:t>.</a:t>
            </a:r>
          </a:p>
          <a:p>
            <a:r>
              <a:rPr lang="en-US" sz="3600" dirty="0"/>
              <a:t>Do you want </a:t>
            </a:r>
            <a:r>
              <a:rPr lang="en-US" sz="3600" dirty="0">
                <a:solidFill>
                  <a:srgbClr val="FFC000"/>
                </a:solidFill>
              </a:rPr>
              <a:t>Moral People</a:t>
            </a:r>
            <a:r>
              <a:rPr lang="en-US" sz="3600" dirty="0"/>
              <a:t>?  You need </a:t>
            </a:r>
            <a:r>
              <a:rPr lang="en-US" sz="3600" dirty="0">
                <a:solidFill>
                  <a:srgbClr val="FFC000"/>
                </a:solidFill>
              </a:rPr>
              <a:t>religion</a:t>
            </a:r>
            <a:r>
              <a:rPr lang="en-US" sz="3600" dirty="0"/>
              <a:t>.</a:t>
            </a:r>
          </a:p>
          <a:p>
            <a:r>
              <a:rPr lang="en-US" sz="3600" dirty="0"/>
              <a:t>Washington’s Farewell Address, “Religion and Morality are indispensable supports for our political prosperity.”</a:t>
            </a:r>
          </a:p>
        </p:txBody>
      </p:sp>
    </p:spTree>
    <p:extLst>
      <p:ext uri="{BB962C8B-B14F-4D97-AF65-F5344CB8AC3E}">
        <p14:creationId xmlns:p14="http://schemas.microsoft.com/office/powerpoint/2010/main" val="1199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A1D374-9BEF-BD26-1CD0-0612B58867CB}"/>
              </a:ext>
            </a:extLst>
          </p:cNvPr>
          <p:cNvPicPr>
            <a:picLocks noChangeAspect="1"/>
          </p:cNvPicPr>
          <p:nvPr/>
        </p:nvPicPr>
        <p:blipFill>
          <a:blip r:embed="rId2"/>
          <a:stretch>
            <a:fillRect/>
          </a:stretch>
        </p:blipFill>
        <p:spPr>
          <a:xfrm>
            <a:off x="-1" y="1"/>
            <a:ext cx="12235295" cy="6909954"/>
          </a:xfrm>
          <a:prstGeom prst="rect">
            <a:avLst/>
          </a:prstGeom>
        </p:spPr>
      </p:pic>
    </p:spTree>
    <p:extLst>
      <p:ext uri="{BB962C8B-B14F-4D97-AF65-F5344CB8AC3E}">
        <p14:creationId xmlns:p14="http://schemas.microsoft.com/office/powerpoint/2010/main" val="3463238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79FC7-3C47-CEA5-58AF-345B88354D45}"/>
              </a:ext>
            </a:extLst>
          </p:cNvPr>
          <p:cNvPicPr>
            <a:picLocks noChangeAspect="1"/>
          </p:cNvPicPr>
          <p:nvPr/>
        </p:nvPicPr>
        <p:blipFill>
          <a:blip r:embed="rId2"/>
          <a:stretch>
            <a:fillRect/>
          </a:stretch>
        </p:blipFill>
        <p:spPr>
          <a:xfrm>
            <a:off x="-1" y="-46759"/>
            <a:ext cx="12297641" cy="6956714"/>
          </a:xfrm>
          <a:prstGeom prst="rect">
            <a:avLst/>
          </a:prstGeom>
        </p:spPr>
      </p:pic>
    </p:spTree>
    <p:extLst>
      <p:ext uri="{BB962C8B-B14F-4D97-AF65-F5344CB8AC3E}">
        <p14:creationId xmlns:p14="http://schemas.microsoft.com/office/powerpoint/2010/main" val="60510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E01B3C-F90C-5822-20A2-E3293A34EE6A}"/>
              </a:ext>
            </a:extLst>
          </p:cNvPr>
          <p:cNvSpPr txBox="1"/>
          <p:nvPr/>
        </p:nvSpPr>
        <p:spPr>
          <a:xfrm>
            <a:off x="202623" y="531632"/>
            <a:ext cx="11357263" cy="6186309"/>
          </a:xfrm>
          <a:prstGeom prst="rect">
            <a:avLst/>
          </a:prstGeom>
          <a:noFill/>
        </p:spPr>
        <p:txBody>
          <a:bodyPr wrap="square">
            <a:spAutoFit/>
          </a:bodyPr>
          <a:lstStyle/>
          <a:p>
            <a:r>
              <a:rPr lang="en-US" dirty="0"/>
              <a:t>From (President) John Adams to Massachusetts Militia,                                                                                                                                   11 October 1798</a:t>
            </a:r>
          </a:p>
          <a:p>
            <a:endParaRPr lang="en-US" dirty="0"/>
          </a:p>
          <a:p>
            <a:r>
              <a:rPr lang="en-US" dirty="0"/>
              <a:t>To the Officers of the first Brigade of the third </a:t>
            </a:r>
          </a:p>
          <a:p>
            <a:r>
              <a:rPr lang="en-US" dirty="0"/>
              <a:t>Division of the Militia </a:t>
            </a:r>
          </a:p>
          <a:p>
            <a:r>
              <a:rPr lang="en-US" dirty="0"/>
              <a:t>of Massachusetts</a:t>
            </a:r>
          </a:p>
          <a:p>
            <a:endParaRPr lang="en-US" dirty="0"/>
          </a:p>
          <a:p>
            <a:r>
              <a:rPr lang="en-US" dirty="0"/>
              <a:t>Quincy October 11. 1798</a:t>
            </a:r>
          </a:p>
          <a:p>
            <a:endParaRPr lang="en-US" dirty="0"/>
          </a:p>
          <a:p>
            <a:r>
              <a:rPr lang="en-US" dirty="0"/>
              <a:t>Gentlemen</a:t>
            </a:r>
          </a:p>
          <a:p>
            <a:endParaRPr lang="en-US" dirty="0"/>
          </a:p>
          <a:p>
            <a:r>
              <a:rPr lang="en-US" dirty="0"/>
              <a:t>I have received from Major General Hull and Brigadier General Walker your unanimous Address from Lexington, animated with a martial Spirit and expressed with a military Dignity, becoming your Characters and the memorable Plains, in which it was adopted.</a:t>
            </a:r>
          </a:p>
          <a:p>
            <a:endParaRPr lang="en-US" dirty="0"/>
          </a:p>
          <a:p>
            <a:r>
              <a:rPr lang="en-US" dirty="0"/>
              <a:t>While our Country remains untainted with the Principles and manners, which are now producing desolation in so many Parts of the World: while she continues Sincere and incapable of insidious and impious Policy: We shall have the Strongest Reason to rejoice in the local destination assigned Us by Providence. But should the People of America, once become capable of that deep simulation towards one another and towards foreign nations, which assumes the Language of Justice and moderation while it is practicing Iniquity and Extravagance; and displays in the most captivating manner the charming Pictures of </a:t>
            </a:r>
            <a:r>
              <a:rPr lang="en-US" dirty="0" err="1"/>
              <a:t>Candour</a:t>
            </a:r>
            <a:r>
              <a:rPr lang="en-US" dirty="0"/>
              <a:t> frankness &amp; sincerity while it is rioting in rapine and Insolence: this Country will be the most miserable Habitation in the World.</a:t>
            </a:r>
          </a:p>
        </p:txBody>
      </p:sp>
      <p:pic>
        <p:nvPicPr>
          <p:cNvPr id="2" name="Picture 1">
            <a:extLst>
              <a:ext uri="{FF2B5EF4-FFF2-40B4-BE49-F238E27FC236}">
                <a16:creationId xmlns:a16="http://schemas.microsoft.com/office/drawing/2014/main" id="{35A09087-AFB3-2775-AA59-7953940A5F28}"/>
              </a:ext>
            </a:extLst>
          </p:cNvPr>
          <p:cNvPicPr>
            <a:picLocks noChangeAspect="1"/>
          </p:cNvPicPr>
          <p:nvPr/>
        </p:nvPicPr>
        <p:blipFill>
          <a:blip r:embed="rId2"/>
          <a:srcRect l="23719"/>
          <a:stretch>
            <a:fillRect/>
          </a:stretch>
        </p:blipFill>
        <p:spPr>
          <a:xfrm rot="-60000">
            <a:off x="6777332" y="104543"/>
            <a:ext cx="3766564" cy="3291840"/>
          </a:xfrm>
          <a:prstGeom prst="rect">
            <a:avLst/>
          </a:prstGeom>
        </p:spPr>
      </p:pic>
    </p:spTree>
    <p:extLst>
      <p:ext uri="{BB962C8B-B14F-4D97-AF65-F5344CB8AC3E}">
        <p14:creationId xmlns:p14="http://schemas.microsoft.com/office/powerpoint/2010/main" val="4196890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A5B75-F9E0-5B8F-48B6-C94689CBB502}"/>
              </a:ext>
            </a:extLst>
          </p:cNvPr>
          <p:cNvSpPr txBox="1"/>
          <p:nvPr/>
        </p:nvSpPr>
        <p:spPr>
          <a:xfrm>
            <a:off x="379268" y="286634"/>
            <a:ext cx="11812732" cy="6463308"/>
          </a:xfrm>
          <a:prstGeom prst="rect">
            <a:avLst/>
          </a:prstGeom>
          <a:noFill/>
        </p:spPr>
        <p:txBody>
          <a:bodyPr wrap="square">
            <a:spAutoFit/>
          </a:bodyPr>
          <a:lstStyle/>
          <a:p>
            <a:r>
              <a:rPr lang="en-US" sz="3200" dirty="0"/>
              <a:t>Because We have no Government armed with Power capable of contending with human Passions unbridled by morality and Religion. Avarice, Ambition, Revenge or </a:t>
            </a:r>
            <a:r>
              <a:rPr lang="en-US" sz="3200" dirty="0" err="1"/>
              <a:t>Galantry</a:t>
            </a:r>
            <a:r>
              <a:rPr lang="en-US" sz="3200" dirty="0"/>
              <a:t>, would break the strongest Cords of our Constitution as a Whale goes through a Net. Our Constitution was made only for a moral and religious People. It is wholly inadequate to the government of any other.</a:t>
            </a:r>
          </a:p>
          <a:p>
            <a:endParaRPr lang="en-US" dirty="0"/>
          </a:p>
          <a:p>
            <a:r>
              <a:rPr lang="en-US" sz="2400" dirty="0"/>
              <a:t>An Address so unanimous and firm from the officers commanding two thousand Eight hundred Men, consisting of such substantial Citizens as are able and willing at their own </a:t>
            </a:r>
            <a:r>
              <a:rPr lang="en-US" sz="2400" dirty="0" err="1"/>
              <a:t>Expence</a:t>
            </a:r>
            <a:r>
              <a:rPr lang="en-US" sz="2400" dirty="0"/>
              <a:t>, </a:t>
            </a:r>
            <a:r>
              <a:rPr lang="en-US" sz="2400" dirty="0" err="1"/>
              <a:t>compleatly</a:t>
            </a:r>
            <a:r>
              <a:rPr lang="en-US" sz="2400" dirty="0"/>
              <a:t> to arm, And </a:t>
            </a:r>
            <a:r>
              <a:rPr lang="en-US" sz="2400" dirty="0" err="1"/>
              <a:t>cloath</a:t>
            </a:r>
            <a:r>
              <a:rPr lang="en-US" sz="2400" dirty="0"/>
              <a:t> themselves in handsome Uniforms does honor to that Division of the Militia which has done so much honor to their Country. Oaths, in this Country, are as yet universally considered as Sacred Obligations. That which you have taken and so solemnly repeated on that venerable Spot is an ample Pledge of your sincerity, and devotion to your Country and its Government.</a:t>
            </a:r>
          </a:p>
          <a:p>
            <a:endParaRPr lang="en-US" dirty="0"/>
          </a:p>
          <a:p>
            <a:r>
              <a:rPr lang="en-US" dirty="0"/>
              <a:t>John Adams</a:t>
            </a:r>
          </a:p>
        </p:txBody>
      </p:sp>
    </p:spTree>
    <p:extLst>
      <p:ext uri="{BB962C8B-B14F-4D97-AF65-F5344CB8AC3E}">
        <p14:creationId xmlns:p14="http://schemas.microsoft.com/office/powerpoint/2010/main" val="637221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A987-0EAB-ABD5-6E69-116CF9C262F4}"/>
              </a:ext>
            </a:extLst>
          </p:cNvPr>
          <p:cNvSpPr>
            <a:spLocks noGrp="1"/>
          </p:cNvSpPr>
          <p:nvPr>
            <p:ph type="title"/>
          </p:nvPr>
        </p:nvSpPr>
        <p:spPr>
          <a:xfrm>
            <a:off x="5831896" y="171450"/>
            <a:ext cx="4848225" cy="1260000"/>
          </a:xfrm>
        </p:spPr>
        <p:txBody>
          <a:bodyPr/>
          <a:lstStyle/>
          <a:p>
            <a:pPr algn="ctr"/>
            <a:r>
              <a:rPr lang="en-US" b="1" dirty="0"/>
              <a:t>Alexis de </a:t>
            </a:r>
            <a:r>
              <a:rPr lang="en-US" b="1" dirty="0" err="1"/>
              <a:t>toqueville</a:t>
            </a:r>
            <a:r>
              <a:rPr lang="en-US" b="1" dirty="0"/>
              <a:t>  </a:t>
            </a:r>
            <a:r>
              <a:rPr lang="en-US" dirty="0"/>
              <a:t>(1805-1859)</a:t>
            </a:r>
          </a:p>
        </p:txBody>
      </p:sp>
      <p:pic>
        <p:nvPicPr>
          <p:cNvPr id="5" name="Picture Placeholder 4">
            <a:extLst>
              <a:ext uri="{FF2B5EF4-FFF2-40B4-BE49-F238E27FC236}">
                <a16:creationId xmlns:a16="http://schemas.microsoft.com/office/drawing/2014/main" id="{A34DF6EC-B175-0D5C-27D9-6BA5682548C7}"/>
              </a:ext>
            </a:extLst>
          </p:cNvPr>
          <p:cNvPicPr>
            <a:picLocks noGrp="1" noChangeAspect="1"/>
          </p:cNvPicPr>
          <p:nvPr>
            <p:ph type="pic" idx="1"/>
          </p:nvPr>
        </p:nvPicPr>
        <p:blipFill>
          <a:blip r:embed="rId2"/>
          <a:srcRect t="18429" b="18429"/>
          <a:stretch>
            <a:fillRect/>
          </a:stretch>
        </p:blipFill>
        <p:spPr>
          <a:xfrm>
            <a:off x="1147675" y="52119"/>
            <a:ext cx="3291840" cy="2758662"/>
          </a:xfrm>
          <a:prstGeom prst="rect">
            <a:avLst/>
          </a:prstGeom>
        </p:spPr>
      </p:pic>
      <p:sp>
        <p:nvSpPr>
          <p:cNvPr id="4" name="Text Placeholder 3">
            <a:extLst>
              <a:ext uri="{FF2B5EF4-FFF2-40B4-BE49-F238E27FC236}">
                <a16:creationId xmlns:a16="http://schemas.microsoft.com/office/drawing/2014/main" id="{3676FA53-2BD7-3756-9771-A40A850AD999}"/>
              </a:ext>
            </a:extLst>
          </p:cNvPr>
          <p:cNvSpPr>
            <a:spLocks noGrp="1"/>
          </p:cNvSpPr>
          <p:nvPr>
            <p:ph type="body" sz="half" idx="2"/>
          </p:nvPr>
        </p:nvSpPr>
        <p:spPr>
          <a:xfrm>
            <a:off x="221671" y="1431450"/>
            <a:ext cx="11970329" cy="2919846"/>
          </a:xfrm>
        </p:spPr>
        <p:txBody>
          <a:bodyPr>
            <a:noAutofit/>
          </a:bodyPr>
          <a:lstStyle/>
          <a:p>
            <a:r>
              <a:rPr lang="en-US" sz="2800" dirty="0"/>
              <a:t>“It is </a:t>
            </a:r>
            <a:r>
              <a:rPr lang="en-US" sz="2800" b="1" dirty="0">
                <a:solidFill>
                  <a:srgbClr val="FFFF00"/>
                </a:solidFill>
              </a:rPr>
              <a:t>religion</a:t>
            </a:r>
            <a:r>
              <a:rPr lang="en-US" sz="2800" dirty="0"/>
              <a:t> which  has given birth to Anglo-American societies; one must never lose sight of that; in the United States </a:t>
            </a:r>
            <a:r>
              <a:rPr lang="en-US" sz="2800" b="1" dirty="0">
                <a:solidFill>
                  <a:srgbClr val="FFFF00"/>
                </a:solidFill>
              </a:rPr>
              <a:t>religion</a:t>
            </a:r>
            <a:r>
              <a:rPr lang="en-US" sz="2800" dirty="0"/>
              <a:t> is thus intimately linked to all national habits and all the emotions which one’s native country arouses; that gives it a particular strength…. </a:t>
            </a:r>
            <a:r>
              <a:rPr lang="en-US" sz="2800" b="1" dirty="0">
                <a:solidFill>
                  <a:srgbClr val="FFFF00"/>
                </a:solidFill>
              </a:rPr>
              <a:t>Christianity</a:t>
            </a:r>
            <a:r>
              <a:rPr lang="en-US" sz="2800" dirty="0"/>
              <a:t> has therefore maintained a strong sway over the American mind and—something I wish to note above all—it rules not only like a philosophy taken up after evaluation but like a </a:t>
            </a:r>
            <a:r>
              <a:rPr lang="en-US" sz="2800" b="1" dirty="0">
                <a:solidFill>
                  <a:srgbClr val="FFFF00"/>
                </a:solidFill>
              </a:rPr>
              <a:t>religion</a:t>
            </a:r>
            <a:r>
              <a:rPr lang="en-US" sz="2800" dirty="0"/>
              <a:t> believed without discussion.  In the United States, </a:t>
            </a:r>
            <a:r>
              <a:rPr lang="en-US" sz="2800" b="1" dirty="0">
                <a:solidFill>
                  <a:srgbClr val="FFFF00"/>
                </a:solidFill>
              </a:rPr>
              <a:t>Christian</a:t>
            </a:r>
            <a:r>
              <a:rPr lang="en-US" sz="2800" dirty="0"/>
              <a:t> sects are infinitely varied and are endlessly modified, while </a:t>
            </a:r>
            <a:r>
              <a:rPr lang="en-US" sz="2800" b="1" u="sng" dirty="0">
                <a:solidFill>
                  <a:srgbClr val="FFFF00"/>
                </a:solidFill>
              </a:rPr>
              <a:t>Christianity</a:t>
            </a:r>
            <a:r>
              <a:rPr lang="en-US" sz="2800" b="1" u="sng" dirty="0"/>
              <a:t> itself is an established and unassailable fact </a:t>
            </a:r>
            <a:r>
              <a:rPr lang="en-US" sz="2800" dirty="0"/>
              <a:t>which no one undertakes either to attack or defend. The Americans, have accepted without question the main teachings of the </a:t>
            </a:r>
            <a:r>
              <a:rPr lang="en-US" sz="2800" b="1" dirty="0">
                <a:solidFill>
                  <a:srgbClr val="FFFF00"/>
                </a:solidFill>
              </a:rPr>
              <a:t>Christian</a:t>
            </a:r>
            <a:r>
              <a:rPr lang="en-US" sz="2800" dirty="0"/>
              <a:t> </a:t>
            </a:r>
            <a:r>
              <a:rPr lang="en-US" sz="2800" b="1" dirty="0">
                <a:solidFill>
                  <a:srgbClr val="FFFF00"/>
                </a:solidFill>
              </a:rPr>
              <a:t>religion</a:t>
            </a:r>
            <a:r>
              <a:rPr lang="en-US" sz="2800" dirty="0"/>
              <a:t>, are obliged to accept in the same way a great number of moral truths which derive from it and hold it together.” (</a:t>
            </a:r>
            <a:r>
              <a:rPr lang="en-US" sz="2800" i="1" dirty="0"/>
              <a:t>Democracy in America</a:t>
            </a:r>
            <a:r>
              <a:rPr lang="en-US" sz="2800" dirty="0"/>
              <a:t>.)</a:t>
            </a:r>
          </a:p>
        </p:txBody>
      </p:sp>
    </p:spTree>
    <p:extLst>
      <p:ext uri="{BB962C8B-B14F-4D97-AF65-F5344CB8AC3E}">
        <p14:creationId xmlns:p14="http://schemas.microsoft.com/office/powerpoint/2010/main" val="12231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FE357-CCDC-6A5E-7530-2888A67325BC}"/>
              </a:ext>
            </a:extLst>
          </p:cNvPr>
          <p:cNvPicPr>
            <a:picLocks noChangeAspect="1"/>
          </p:cNvPicPr>
          <p:nvPr/>
        </p:nvPicPr>
        <p:blipFill>
          <a:blip r:embed="rId2"/>
          <a:stretch>
            <a:fillRect/>
          </a:stretch>
        </p:blipFill>
        <p:spPr>
          <a:xfrm>
            <a:off x="0" y="119497"/>
            <a:ext cx="12269932" cy="6858000"/>
          </a:xfrm>
          <a:prstGeom prst="rect">
            <a:avLst/>
          </a:prstGeom>
        </p:spPr>
      </p:pic>
    </p:spTree>
    <p:extLst>
      <p:ext uri="{BB962C8B-B14F-4D97-AF65-F5344CB8AC3E}">
        <p14:creationId xmlns:p14="http://schemas.microsoft.com/office/powerpoint/2010/main" val="800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D3C6-003C-4A2D-B351-F00A04BF6251}"/>
              </a:ext>
            </a:extLst>
          </p:cNvPr>
          <p:cNvSpPr>
            <a:spLocks noGrp="1"/>
          </p:cNvSpPr>
          <p:nvPr>
            <p:ph type="title"/>
          </p:nvPr>
        </p:nvSpPr>
        <p:spPr>
          <a:xfrm>
            <a:off x="7036934" y="995968"/>
            <a:ext cx="4848225" cy="1260000"/>
          </a:xfrm>
        </p:spPr>
        <p:txBody>
          <a:bodyPr anchor="ctr">
            <a:normAutofit/>
          </a:bodyPr>
          <a:lstStyle/>
          <a:p>
            <a:pPr>
              <a:lnSpc>
                <a:spcPct val="90000"/>
              </a:lnSpc>
            </a:pPr>
            <a:r>
              <a:rPr lang="en-US" sz="2800" dirty="0"/>
              <a:t>William Penn establishes Pennsylvania and Philadelphia</a:t>
            </a:r>
          </a:p>
        </p:txBody>
      </p:sp>
      <p:pic>
        <p:nvPicPr>
          <p:cNvPr id="7" name="Picture Placeholder 6">
            <a:extLst>
              <a:ext uri="{FF2B5EF4-FFF2-40B4-BE49-F238E27FC236}">
                <a16:creationId xmlns:a16="http://schemas.microsoft.com/office/drawing/2014/main" id="{BD541CE2-D859-CC45-02F1-7839AE863E12}"/>
              </a:ext>
            </a:extLst>
          </p:cNvPr>
          <p:cNvPicPr>
            <a:picLocks noGrp="1" noChangeAspect="1"/>
          </p:cNvPicPr>
          <p:nvPr>
            <p:ph type="pic" idx="1"/>
          </p:nvPr>
        </p:nvPicPr>
        <p:blipFill>
          <a:blip r:embed="rId2"/>
          <a:srcRect r="-2" b="32537"/>
          <a:stretch>
            <a:fillRect/>
          </a:stretch>
        </p:blipFill>
        <p:spPr>
          <a:xfrm>
            <a:off x="727574" y="914400"/>
            <a:ext cx="5749425" cy="4818185"/>
          </a:xfrm>
          <a:prstGeom prst="rect">
            <a:avLst/>
          </a:prstGeom>
          <a:noFill/>
        </p:spPr>
      </p:pic>
      <p:sp>
        <p:nvSpPr>
          <p:cNvPr id="4" name="Text Placeholder 3">
            <a:extLst>
              <a:ext uri="{FF2B5EF4-FFF2-40B4-BE49-F238E27FC236}">
                <a16:creationId xmlns:a16="http://schemas.microsoft.com/office/drawing/2014/main" id="{44FA16B2-6A61-4B79-B91C-B41F21F14F7D}"/>
              </a:ext>
            </a:extLst>
          </p:cNvPr>
          <p:cNvSpPr>
            <a:spLocks noGrp="1"/>
          </p:cNvSpPr>
          <p:nvPr>
            <p:ph type="body" sz="half" idx="2"/>
          </p:nvPr>
        </p:nvSpPr>
        <p:spPr>
          <a:xfrm>
            <a:off x="7121705" y="2863724"/>
            <a:ext cx="4848225" cy="3476617"/>
          </a:xfrm>
        </p:spPr>
        <p:txBody>
          <a:bodyPr anchor="t">
            <a:normAutofit/>
          </a:bodyPr>
          <a:lstStyle/>
          <a:p>
            <a:r>
              <a:rPr lang="en-US" sz="2800" dirty="0"/>
              <a:t>Penn Names His City</a:t>
            </a:r>
          </a:p>
          <a:p>
            <a:r>
              <a:rPr lang="en-US" sz="2800" dirty="0"/>
              <a:t>Who Is Our State Named for?</a:t>
            </a:r>
          </a:p>
          <a:p>
            <a:r>
              <a:rPr lang="en-US" sz="2800" dirty="0"/>
              <a:t>Charter of Privileges (1701)</a:t>
            </a:r>
          </a:p>
          <a:p>
            <a:r>
              <a:rPr lang="en-US" sz="2800" dirty="0"/>
              <a:t>Liberty Bell (1751)</a:t>
            </a:r>
          </a:p>
          <a:p>
            <a:endParaRPr lang="en-US" dirty="0"/>
          </a:p>
          <a:p>
            <a:endParaRPr lang="en-US" dirty="0"/>
          </a:p>
        </p:txBody>
      </p:sp>
      <p:pic>
        <p:nvPicPr>
          <p:cNvPr id="8" name="Picture 7">
            <a:extLst>
              <a:ext uri="{FF2B5EF4-FFF2-40B4-BE49-F238E27FC236}">
                <a16:creationId xmlns:a16="http://schemas.microsoft.com/office/drawing/2014/main" id="{7DAE491A-7564-F420-907C-35DA5ED05BF7}"/>
              </a:ext>
            </a:extLst>
          </p:cNvPr>
          <p:cNvPicPr>
            <a:picLocks noChangeAspect="1"/>
          </p:cNvPicPr>
          <p:nvPr/>
        </p:nvPicPr>
        <p:blipFill>
          <a:blip r:embed="rId3"/>
          <a:stretch>
            <a:fillRect/>
          </a:stretch>
        </p:blipFill>
        <p:spPr>
          <a:xfrm>
            <a:off x="348614" y="995968"/>
            <a:ext cx="6309360" cy="4815840"/>
          </a:xfrm>
          <a:prstGeom prst="rect">
            <a:avLst/>
          </a:prstGeom>
        </p:spPr>
      </p:pic>
    </p:spTree>
    <p:extLst>
      <p:ext uri="{BB962C8B-B14F-4D97-AF65-F5344CB8AC3E}">
        <p14:creationId xmlns:p14="http://schemas.microsoft.com/office/powerpoint/2010/main" val="17338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71A9-3DD2-40A0-A793-8A327B7870FD}"/>
              </a:ext>
            </a:extLst>
          </p:cNvPr>
          <p:cNvSpPr>
            <a:spLocks noGrp="1"/>
          </p:cNvSpPr>
          <p:nvPr>
            <p:ph type="title"/>
          </p:nvPr>
        </p:nvSpPr>
        <p:spPr>
          <a:xfrm>
            <a:off x="6365284" y="225323"/>
            <a:ext cx="4848225" cy="1260000"/>
          </a:xfrm>
        </p:spPr>
        <p:txBody>
          <a:bodyPr/>
          <a:lstStyle/>
          <a:p>
            <a:pPr algn="ctr"/>
            <a:r>
              <a:rPr lang="en-US" dirty="0"/>
              <a:t>Evangelist George </a:t>
            </a:r>
            <a:r>
              <a:rPr lang="en-US" dirty="0" err="1"/>
              <a:t>whitefield</a:t>
            </a:r>
            <a:endParaRPr lang="en-US" dirty="0"/>
          </a:p>
        </p:txBody>
      </p:sp>
      <p:sp>
        <p:nvSpPr>
          <p:cNvPr id="4" name="Text Placeholder 3">
            <a:extLst>
              <a:ext uri="{FF2B5EF4-FFF2-40B4-BE49-F238E27FC236}">
                <a16:creationId xmlns:a16="http://schemas.microsoft.com/office/drawing/2014/main" id="{89E3F3D3-E33B-4CC0-A31E-7554F6BAEA6C}"/>
              </a:ext>
            </a:extLst>
          </p:cNvPr>
          <p:cNvSpPr>
            <a:spLocks noGrp="1"/>
          </p:cNvSpPr>
          <p:nvPr>
            <p:ph type="body" sz="half" idx="2"/>
          </p:nvPr>
        </p:nvSpPr>
        <p:spPr>
          <a:xfrm>
            <a:off x="5887266" y="1424359"/>
            <a:ext cx="4848225" cy="3476617"/>
          </a:xfrm>
        </p:spPr>
        <p:txBody>
          <a:bodyPr/>
          <a:lstStyle/>
          <a:p>
            <a:r>
              <a:rPr lang="en-US" sz="3200" dirty="0"/>
              <a:t>Benjamin Franklin</a:t>
            </a:r>
          </a:p>
          <a:p>
            <a:endParaRPr lang="en-US" dirty="0"/>
          </a:p>
        </p:txBody>
      </p:sp>
      <p:pic>
        <p:nvPicPr>
          <p:cNvPr id="7" name="Picture Placeholder 6">
            <a:extLst>
              <a:ext uri="{FF2B5EF4-FFF2-40B4-BE49-F238E27FC236}">
                <a16:creationId xmlns:a16="http://schemas.microsoft.com/office/drawing/2014/main" id="{F029F08D-370F-B588-CFBB-5F3CEC39D619}"/>
              </a:ext>
            </a:extLst>
          </p:cNvPr>
          <p:cNvPicPr>
            <a:picLocks noGrp="1" noChangeAspect="1"/>
          </p:cNvPicPr>
          <p:nvPr>
            <p:ph type="pic" idx="1"/>
          </p:nvPr>
        </p:nvPicPr>
        <p:blipFill>
          <a:blip r:embed="rId2"/>
          <a:srcRect l="519" r="519"/>
          <a:stretch>
            <a:fillRect/>
          </a:stretch>
        </p:blipFill>
        <p:spPr>
          <a:xfrm>
            <a:off x="5978524" y="2038350"/>
            <a:ext cx="5749925" cy="4819650"/>
          </a:xfrm>
          <a:prstGeom prst="rect">
            <a:avLst/>
          </a:prstGeom>
        </p:spPr>
      </p:pic>
      <p:pic>
        <p:nvPicPr>
          <p:cNvPr id="6" name="Picture 5">
            <a:extLst>
              <a:ext uri="{FF2B5EF4-FFF2-40B4-BE49-F238E27FC236}">
                <a16:creationId xmlns:a16="http://schemas.microsoft.com/office/drawing/2014/main" id="{4E1404B6-B95E-12AC-D590-659AEE4BD9EA}"/>
              </a:ext>
            </a:extLst>
          </p:cNvPr>
          <p:cNvPicPr>
            <a:picLocks noChangeAspect="1"/>
          </p:cNvPicPr>
          <p:nvPr/>
        </p:nvPicPr>
        <p:blipFill>
          <a:blip r:embed="rId3"/>
          <a:stretch>
            <a:fillRect/>
          </a:stretch>
        </p:blipFill>
        <p:spPr>
          <a:xfrm>
            <a:off x="83353" y="0"/>
            <a:ext cx="5450674" cy="6858000"/>
          </a:xfrm>
          <a:prstGeom prst="rect">
            <a:avLst/>
          </a:prstGeom>
        </p:spPr>
      </p:pic>
      <p:sp>
        <p:nvSpPr>
          <p:cNvPr id="8" name="TextBox 7">
            <a:extLst>
              <a:ext uri="{FF2B5EF4-FFF2-40B4-BE49-F238E27FC236}">
                <a16:creationId xmlns:a16="http://schemas.microsoft.com/office/drawing/2014/main" id="{4B5138B0-0A5E-CB4D-69C3-8ED029384F85}"/>
              </a:ext>
            </a:extLst>
          </p:cNvPr>
          <p:cNvSpPr txBox="1"/>
          <p:nvPr/>
        </p:nvSpPr>
        <p:spPr>
          <a:xfrm>
            <a:off x="1450931" y="224030"/>
            <a:ext cx="3474720" cy="1200329"/>
          </a:xfrm>
          <a:prstGeom prst="rect">
            <a:avLst/>
          </a:prstGeom>
          <a:noFill/>
        </p:spPr>
        <p:txBody>
          <a:bodyPr wrap="square" rtlCol="0">
            <a:spAutoFit/>
          </a:bodyPr>
          <a:lstStyle/>
          <a:p>
            <a:pPr algn="ctr"/>
            <a:r>
              <a:rPr lang="en-US" sz="3600" b="1" dirty="0">
                <a:solidFill>
                  <a:srgbClr val="FFC000"/>
                </a:solidFill>
              </a:rPr>
              <a:t>The Great Awakening</a:t>
            </a:r>
          </a:p>
        </p:txBody>
      </p:sp>
    </p:spTree>
    <p:extLst>
      <p:ext uri="{BB962C8B-B14F-4D97-AF65-F5344CB8AC3E}">
        <p14:creationId xmlns:p14="http://schemas.microsoft.com/office/powerpoint/2010/main" val="19438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25E70-9E51-BBB6-BF49-266E84C7B0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AFCF7F-A72D-44E6-BE06-79E83426AD94}"/>
              </a:ext>
            </a:extLst>
          </p:cNvPr>
          <p:cNvPicPr>
            <a:picLocks noChangeAspect="1"/>
          </p:cNvPicPr>
          <p:nvPr/>
        </p:nvPicPr>
        <p:blipFill>
          <a:blip r:embed="rId2"/>
          <a:stretch>
            <a:fillRect/>
          </a:stretch>
        </p:blipFill>
        <p:spPr>
          <a:xfrm>
            <a:off x="7402286" y="2216060"/>
            <a:ext cx="3352800" cy="4019550"/>
          </a:xfrm>
          <a:prstGeom prst="rect">
            <a:avLst/>
          </a:prstGeom>
        </p:spPr>
      </p:pic>
      <p:sp>
        <p:nvSpPr>
          <p:cNvPr id="2" name="Title 1">
            <a:extLst>
              <a:ext uri="{FF2B5EF4-FFF2-40B4-BE49-F238E27FC236}">
                <a16:creationId xmlns:a16="http://schemas.microsoft.com/office/drawing/2014/main" id="{3B72DA88-F749-F668-D7AC-615F9A654CB6}"/>
              </a:ext>
            </a:extLst>
          </p:cNvPr>
          <p:cNvSpPr>
            <a:spLocks noGrp="1"/>
          </p:cNvSpPr>
          <p:nvPr>
            <p:ph type="title"/>
          </p:nvPr>
        </p:nvSpPr>
        <p:spPr>
          <a:xfrm>
            <a:off x="371831" y="-454536"/>
            <a:ext cx="11448338" cy="2488475"/>
          </a:xfrm>
        </p:spPr>
        <p:txBody>
          <a:bodyPr anchor="ctr">
            <a:normAutofit/>
          </a:bodyPr>
          <a:lstStyle/>
          <a:p>
            <a:pPr algn="ctr">
              <a:lnSpc>
                <a:spcPct val="90000"/>
              </a:lnSpc>
            </a:pPr>
            <a:r>
              <a:rPr lang="en-US" sz="4000" dirty="0"/>
              <a:t>Samuel </a:t>
            </a:r>
            <a:r>
              <a:rPr lang="en-US" sz="4000" dirty="0" err="1"/>
              <a:t>adams</a:t>
            </a:r>
            <a:r>
              <a:rPr lang="en-US" sz="4000" dirty="0"/>
              <a:t>:  the stamp act, the sons of liberty, the liberty tree</a:t>
            </a:r>
          </a:p>
        </p:txBody>
      </p:sp>
      <p:pic>
        <p:nvPicPr>
          <p:cNvPr id="7" name="Picture 6">
            <a:extLst>
              <a:ext uri="{FF2B5EF4-FFF2-40B4-BE49-F238E27FC236}">
                <a16:creationId xmlns:a16="http://schemas.microsoft.com/office/drawing/2014/main" id="{47E290C3-D75F-1A15-74DB-7D6DFCC4C607}"/>
              </a:ext>
            </a:extLst>
          </p:cNvPr>
          <p:cNvPicPr>
            <a:picLocks noChangeAspect="1"/>
          </p:cNvPicPr>
          <p:nvPr/>
        </p:nvPicPr>
        <p:blipFill>
          <a:blip r:embed="rId3"/>
          <a:srcRect r="2" b="39893"/>
          <a:stretch>
            <a:fillRect/>
          </a:stretch>
        </p:blipFill>
        <p:spPr>
          <a:xfrm>
            <a:off x="650715" y="1957286"/>
            <a:ext cx="5040000" cy="3921601"/>
          </a:xfrm>
          <a:prstGeom prst="roundRect">
            <a:avLst>
              <a:gd name="adj" fmla="val 1970"/>
            </a:avLst>
          </a:prstGeom>
          <a:noFill/>
          <a:ln w="28575">
            <a:noFill/>
          </a:ln>
          <a:effectLst/>
        </p:spPr>
      </p:pic>
      <p:pic>
        <p:nvPicPr>
          <p:cNvPr id="3" name="Content Placeholder 2">
            <a:extLst>
              <a:ext uri="{FF2B5EF4-FFF2-40B4-BE49-F238E27FC236}">
                <a16:creationId xmlns:a16="http://schemas.microsoft.com/office/drawing/2014/main" id="{D14CBF75-0CBF-49C9-DA37-994D99C33525}"/>
              </a:ext>
            </a:extLst>
          </p:cNvPr>
          <p:cNvPicPr>
            <a:picLocks noGrp="1" noChangeAspect="1"/>
          </p:cNvPicPr>
          <p:nvPr>
            <p:ph sz="half" idx="2"/>
          </p:nvPr>
        </p:nvPicPr>
        <p:blipFill>
          <a:blip r:embed="rId4"/>
          <a:stretch>
            <a:fillRect/>
          </a:stretch>
        </p:blipFill>
        <p:spPr>
          <a:xfrm>
            <a:off x="5969599" y="1737360"/>
            <a:ext cx="5955534" cy="5120640"/>
          </a:xfrm>
          <a:prstGeom prst="rect">
            <a:avLst/>
          </a:prstGeom>
        </p:spPr>
      </p:pic>
    </p:spTree>
    <p:extLst>
      <p:ext uri="{BB962C8B-B14F-4D97-AF65-F5344CB8AC3E}">
        <p14:creationId xmlns:p14="http://schemas.microsoft.com/office/powerpoint/2010/main" val="226801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4C6C3-4AE0-84D1-1342-8947046A5FFD}"/>
              </a:ext>
            </a:extLst>
          </p:cNvPr>
          <p:cNvPicPr>
            <a:picLocks noChangeAspect="1"/>
          </p:cNvPicPr>
          <p:nvPr/>
        </p:nvPicPr>
        <p:blipFill>
          <a:blip r:embed="rId2"/>
          <a:stretch>
            <a:fillRect/>
          </a:stretch>
        </p:blipFill>
        <p:spPr>
          <a:xfrm>
            <a:off x="0" y="-48491"/>
            <a:ext cx="12192000" cy="6906491"/>
          </a:xfrm>
          <a:prstGeom prst="rect">
            <a:avLst/>
          </a:prstGeom>
        </p:spPr>
      </p:pic>
    </p:spTree>
    <p:extLst>
      <p:ext uri="{BB962C8B-B14F-4D97-AF65-F5344CB8AC3E}">
        <p14:creationId xmlns:p14="http://schemas.microsoft.com/office/powerpoint/2010/main" val="421122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16145-5F02-3799-E67F-FF20F06629CA}"/>
              </a:ext>
            </a:extLst>
          </p:cNvPr>
          <p:cNvPicPr>
            <a:picLocks noChangeAspect="1"/>
          </p:cNvPicPr>
          <p:nvPr/>
        </p:nvPicPr>
        <p:blipFill>
          <a:blip r:embed="rId2"/>
          <a:stretch>
            <a:fillRect/>
          </a:stretch>
        </p:blipFill>
        <p:spPr>
          <a:xfrm>
            <a:off x="-103909" y="0"/>
            <a:ext cx="12295909" cy="6857999"/>
          </a:xfrm>
          <a:prstGeom prst="rect">
            <a:avLst/>
          </a:prstGeom>
        </p:spPr>
      </p:pic>
    </p:spTree>
    <p:extLst>
      <p:ext uri="{BB962C8B-B14F-4D97-AF65-F5344CB8AC3E}">
        <p14:creationId xmlns:p14="http://schemas.microsoft.com/office/powerpoint/2010/main" val="1222690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E54CB-CBA2-BA5C-49D4-4DF463B4A6E4}"/>
              </a:ext>
            </a:extLst>
          </p:cNvPr>
          <p:cNvPicPr>
            <a:picLocks noChangeAspect="1"/>
          </p:cNvPicPr>
          <p:nvPr/>
        </p:nvPicPr>
        <p:blipFill>
          <a:blip r:embed="rId2"/>
          <a:stretch>
            <a:fillRect/>
          </a:stretch>
        </p:blipFill>
        <p:spPr>
          <a:xfrm>
            <a:off x="-48491" y="-55418"/>
            <a:ext cx="12379035" cy="6968835"/>
          </a:xfrm>
          <a:prstGeom prst="rect">
            <a:avLst/>
          </a:prstGeom>
        </p:spPr>
      </p:pic>
    </p:spTree>
    <p:extLst>
      <p:ext uri="{BB962C8B-B14F-4D97-AF65-F5344CB8AC3E}">
        <p14:creationId xmlns:p14="http://schemas.microsoft.com/office/powerpoint/2010/main" val="6403875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a:majorFont>
        <a:latin typeface="Corbel"/>
        <a:ea typeface=""/>
        <a:cs typeface=""/>
      </a:majorFont>
      <a:minorFont>
        <a:latin typeface="Corbel"/>
        <a:ea typeface=""/>
        <a:cs typeface=""/>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spDef>
      <a:spPr>
        <a:ln>
          <a:no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tf22736411_win32_fixed.potx" id="{BC2F7F5B-4979-4A54-84D5-4000EC3D9661}" vid="{81E89C45-4B49-4C30-91F6-68DD81BA82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B49499A4E5C6468B38E97E71CB9CFA" ma:contentTypeVersion="18" ma:contentTypeDescription="Create a new document." ma:contentTypeScope="" ma:versionID="982d0c1cc72097458ab4f6fc18d6b019">
  <xsd:schema xmlns:xsd="http://www.w3.org/2001/XMLSchema" xmlns:xs="http://www.w3.org/2001/XMLSchema" xmlns:p="http://schemas.microsoft.com/office/2006/metadata/properties" xmlns:ns2="02b920a8-7f65-457e-a41b-48c3364d0582" xmlns:ns3="3218207a-da8f-4824-9d00-f68febecf9b0" targetNamespace="http://schemas.microsoft.com/office/2006/metadata/properties" ma:root="true" ma:fieldsID="20fdf9520ef30c91d9b89da10ce44aee" ns2:_="" ns3:_="">
    <xsd:import namespace="02b920a8-7f65-457e-a41b-48c3364d0582"/>
    <xsd:import namespace="3218207a-da8f-4824-9d00-f68febecf9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b920a8-7f65-457e-a41b-48c3364d05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fffd4c-4ace-48e7-b6ca-d1e8b11841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8207a-da8f-4824-9d00-f68febecf9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a074e0-9d6e-4d21-8e7b-a582d524b565}" ma:internalName="TaxCatchAll" ma:showField="CatchAllData" ma:web="3218207a-da8f-4824-9d00-f68febecf9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18207a-da8f-4824-9d00-f68febecf9b0" xsi:nil="true"/>
    <lcf76f155ced4ddcb4097134ff3c332f xmlns="02b920a8-7f65-457e-a41b-48c3364d05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3AD839-4FE4-48D1-86BA-B754264F2B28}"/>
</file>

<file path=customXml/itemProps2.xml><?xml version="1.0" encoding="utf-8"?>
<ds:datastoreItem xmlns:ds="http://schemas.openxmlformats.org/officeDocument/2006/customXml" ds:itemID="{733155AC-9747-4F6E-9796-307D14223391}"/>
</file>

<file path=customXml/itemProps3.xml><?xml version="1.0" encoding="utf-8"?>
<ds:datastoreItem xmlns:ds="http://schemas.openxmlformats.org/officeDocument/2006/customXml" ds:itemID="{AE5CFF8F-B46F-46F0-907F-8C74032327A0}"/>
</file>

<file path=docProps/app.xml><?xml version="1.0" encoding="utf-8"?>
<Properties xmlns="http://schemas.openxmlformats.org/officeDocument/2006/extended-properties" xmlns:vt="http://schemas.openxmlformats.org/officeDocument/2006/docPropsVTypes">
  <Template>Famous event in history presentation</Template>
  <TotalTime>597</TotalTime>
  <Words>2799</Words>
  <Application>Microsoft Office PowerPoint</Application>
  <PresentationFormat>Widescreen</PresentationFormat>
  <Paragraphs>142</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Corbel</vt:lpstr>
      <vt:lpstr>Celestial</vt:lpstr>
      <vt:lpstr>The impact of faith     on America’s founding  at our 250th anniversary </vt:lpstr>
      <vt:lpstr>There are many founding fathers</vt:lpstr>
      <vt:lpstr>Early American History</vt:lpstr>
      <vt:lpstr>William Penn establishes Pennsylvania and Philadelphia</vt:lpstr>
      <vt:lpstr>Evangelist George whitefield</vt:lpstr>
      <vt:lpstr>Samuel adams:  the stamp act, the sons of liberty, the liberty tree</vt:lpstr>
      <vt:lpstr>PowerPoint Presentation</vt:lpstr>
      <vt:lpstr>PowerPoint Presentation</vt:lpstr>
      <vt:lpstr>PowerPoint Presentation</vt:lpstr>
      <vt:lpstr>PowerPoint Presentation</vt:lpstr>
      <vt:lpstr>Opening in prayer at the first continental congress?</vt:lpstr>
      <vt:lpstr>The Public witness of general and president  George Washington</vt:lpstr>
      <vt:lpstr>Customize this Template</vt:lpstr>
      <vt:lpstr>Customize this Template</vt:lpstr>
      <vt:lpstr>Princeton’s public theologian rev. dr. john witherspoon— ”The Dominion of providence over the passions of men”</vt:lpstr>
      <vt:lpstr>There are four references to God  in the declaration of independence</vt:lpstr>
      <vt:lpstr>Our forefathers threw off the yoke of Popery in religion; for you is reserved the honor of leveling the popery of politics. They opened the Bible to all, and maintained the capacity of every man to judge for himself in religion. … Heaven hath trusted us with the management of things for eternity, and man denies us ability to judge of the present, or to know from our feelings the experience that will make us happy. </vt:lpstr>
      <vt:lpstr>  "This day, I trust, the reign of political protestantism will commence. We have explored the temple of royalty, and found that the idol we have bowed down to has eyes which see not, ears that hear not our prayers, and a heart like the nether millstone.   We have this day restored the Sovereign to whom alone men ought to be obedient. He reigns in Heaven, and with a propitious eye beholds his subjects assuming that freedom of thought and dignity of self-direction which he bestowed on them. From the rising to the setting sun, may his kingdom come!” </vt:lpstr>
      <vt:lpstr>The Public witness of general and president  George Washington</vt:lpstr>
      <vt:lpstr>Congress’ Bible—1782 </vt:lpstr>
      <vt:lpstr>Congress’ Bible—1782—Robert Aitken’s bible </vt:lpstr>
      <vt:lpstr>Benjamin franklin’s  call for prayer at the constitutional convention June 28, 1787</vt:lpstr>
      <vt:lpstr>PowerPoint Presentation</vt:lpstr>
      <vt:lpstr>PowerPoint Presentation</vt:lpstr>
      <vt:lpstr>PowerPoint Presentation</vt:lpstr>
      <vt:lpstr>PowerPoint Presentation</vt:lpstr>
      <vt:lpstr> The constitutional Convention</vt:lpstr>
      <vt:lpstr>Consider the biblical values  of the preamble of the Us Constitution</vt:lpstr>
      <vt:lpstr>is there an “official” American theology?</vt:lpstr>
      <vt:lpstr>The Logic of liberty</vt:lpstr>
      <vt:lpstr>PowerPoint Presentation</vt:lpstr>
      <vt:lpstr>PowerPoint Presentation</vt:lpstr>
      <vt:lpstr>PowerPoint Presentation</vt:lpstr>
      <vt:lpstr>PowerPoint Presentation</vt:lpstr>
      <vt:lpstr>Alexis de toqueville  (1805-1859)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Lillback</dc:creator>
  <cp:lastModifiedBy>Peter Lillback</cp:lastModifiedBy>
  <cp:revision>16</cp:revision>
  <dcterms:created xsi:type="dcterms:W3CDTF">2026-01-12T18:58:16Z</dcterms:created>
  <dcterms:modified xsi:type="dcterms:W3CDTF">2026-06-01T18:47:52Z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0x010100C7B49499A4E5C6468B38E97E71CB9CFA</vt:lpwstr>
  </property>
</Properties>
</file>